
<file path=[Content_Types].xml><?xml version="1.0" encoding="utf-8"?>
<Types xmlns="http://schemas.openxmlformats.org/package/2006/content-types">
  <Default Extension="rels" ContentType="application/vnd.openxmlformats-package.relationships+xml"/>
  <Default Extension="xml" ContentType="application/xml"/>
  <Override PartName="/docProps/core.xml" ContentType="application/vnd.openxmlformats-package.core-properties+xml"/>
  <Default Extension="jpeg" ContentType="image/jpeg"/>
  <Default Extension="png" ContentType="image/png"/>
  <Override PartName="/ppt/presentation.xml" ContentType="application/vnd.openxmlformats-officedocument.presentationml.presentation.main+xml"/>
  <Override PartName="/ppt/slideMasters/slideMaster.xml" ContentType="application/vnd.openxmlformats-officedocument.presentationml.slideMaster+xml"/>
  <Override PartName="/ppt/slideLayouts/slideLayout.xml" ContentType="application/vnd.openxmlformats-officedocument.presentationml.slideLayout+xml"/>
  <Override PartName="/ppt/theme/theme.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Types>
</file>

<file path=_rels/.rels>&#65279;<?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p="http://schemas.openxmlformats.org/presentationml/2006/main" xmlns:a="http://schemas.openxmlformats.org/drawingml/2006/main" xmlns:r="http://schemas.openxmlformats.org/officeDocument/2006/relationships">
  <p:sldMasterIdLst>
    <p:sldMasterId id="2147483648" r:id="rId1"/>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x="9144000" cy="5145024"/>
  <p:notesSz cx="6858000" cy="9144000"/>
</p:presentation>
</file>

<file path=ppt/presProps.xml><?xml version="1.0" encoding="utf-8"?>
<p:presentationPr xmlns:p="http://schemas.openxmlformats.org/presentationml/2006/main" xmlns:a="http://schemas.openxmlformats.org/drawingml/2006/main" xmlns:r="http://schemas.openxmlformats.org/officeDocument/2006/relationships">
</p:presentationPr>
</file>

<file path=ppt/tableStyles.xml><?xml version="1.0" encoding="utf-8"?>
<a:tblStyleLst xmlns:a="http://schemas.openxmlformats.org/drawingml/2006/main" def="{5C22544A-7EE6-4342-B048-85BDC9FD1C3A}">
</a:tblStyleLst>
</file>

<file path=ppt/_rels/presentation.xml.rels>&#65279;<?xml version="1.0" encoding="UTF-8" standalone="yes"?>
<Relationships xmlns="http://schemas.openxmlformats.org/package/2006/relationships"><Relationship Id="rId1" Type="http://schemas.openxmlformats.org/officeDocument/2006/relationships/slideMaster" Target="slideMasters/slideMaster.xml"/><Relationship Id="rId2" Type="http://schemas.openxmlformats.org/officeDocument/2006/relationships/theme" Target="theme/theme.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s>
</file>

<file path=ppt/slideLayouts/_rels/slideLayout.xml.rels>&#65279;<?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p="http://schemas.openxmlformats.org/presentationml/2006/main" xmlns:a="http://schemas.openxmlformats.org/drawingml/2006/main" xmlns:r="http://schemas.openxmlformats.org/officeDocument/2006/relationships">
  <p:cSld>
    <p:spTree>
      <p:nvGrpSpPr>
        <p:cNvPr id="1" name=""/>
        <p:cNvGrpSpPr/>
        <p:nvPr/>
      </p:nvGrpSpPr>
      <p:grpSpPr/>
    </p:spTree>
  </p:cSld>
  <p:clrMapOvr>
    <a:masterClrMapping/>
  </p:clrMapOvr>
</p:sldLayout>
</file>

<file path=ppt/slideMasters/_rels/slideMaster.xml.rels>&#65279;<?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theme" Target="../theme/theme.xml"/></Relationships>
</file>

<file path=ppt/slideMasters/slideMaster.xml><?xml version="1.0" encoding="utf-8"?>
<p:sldMaster xmlns:p="http://schemas.openxmlformats.org/presentationml/2006/main" xmlns:a="http://schemas.openxmlformats.org/drawingml/2006/main" xmlns:r="http://schemas.openxmlformats.org/officeDocument/2006/relationships">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0.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1.xml.rels>&#65279;<?xml version="1.0" encoding="UTF-8" standalone="yes"?>
<Relationships xmlns="http://schemas.openxmlformats.org/package/2006/relationships"><Relationship Id="rPictId0" Type="http://schemas.openxmlformats.org/officeDocument/2006/relationships/image" Target="../media/image8.jpeg"/><Relationship Id="rId1" Type="http://schemas.openxmlformats.org/officeDocument/2006/relationships/slideLayout" Target="../slideLayouts/slideLayout.xml"/></Relationships>
</file>

<file path=ppt/slides/_rels/slide12.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3.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4.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5.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6.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7.xml.rels>&#65279;<?xml version="1.0" encoding="UTF-8" standalone="yes"?>
<Relationships xmlns="http://schemas.openxmlformats.org/package/2006/relationships"><Relationship Id="rPictId0" Type="http://schemas.openxmlformats.org/officeDocument/2006/relationships/image" Target="../media/image9.jpeg"/><Relationship Id="rId1" Type="http://schemas.openxmlformats.org/officeDocument/2006/relationships/slideLayout" Target="../slideLayouts/slideLayout.xml"/></Relationships>
</file>

<file path=ppt/slides/_rels/slide18.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9.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0.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2.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3.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4.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5.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6.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7.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8.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9.xml.rels>&#65279;<?xml version="1.0" encoding="UTF-8" standalone="yes"?>
<Relationships xmlns="http://schemas.openxmlformats.org/package/2006/relationships"><Relationship Id="rPictId0" Type="http://schemas.openxmlformats.org/officeDocument/2006/relationships/image" Target="../media/image10.jpeg"/><Relationship Id="rId1" Type="http://schemas.openxmlformats.org/officeDocument/2006/relationships/slideLayout" Target="../slideLayouts/slideLayout.xml"/></Relationships>
</file>

<file path=ppt/slides/_rels/slide3.xml.rels>&#65279;<?xml version="1.0" encoding="UTF-8" standalone="yes"?>
<Relationships xmlns="http://schemas.openxmlformats.org/package/2006/relationships"><Relationship Id="rPictId0" Type="http://schemas.openxmlformats.org/officeDocument/2006/relationships/image" Target="../media/image1.jpeg"/><Relationship Id="rPictId1" Type="http://schemas.openxmlformats.org/officeDocument/2006/relationships/image" Target="../media/image2.jpeg"/><Relationship Id="rId1" Type="http://schemas.openxmlformats.org/officeDocument/2006/relationships/slideLayout" Target="../slideLayouts/slideLayout.xml"/></Relationships>
</file>

<file path=ppt/slides/_rels/slide30.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3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4.xml.rels>&#65279;<?xml version="1.0" encoding="UTF-8" standalone="yes"?>
<Relationships xmlns="http://schemas.openxmlformats.org/package/2006/relationships"><Relationship Id="rPictId0" Type="http://schemas.openxmlformats.org/officeDocument/2006/relationships/image" Target="../media/image3.jpeg"/><Relationship Id="rPictId1" Type="http://schemas.openxmlformats.org/officeDocument/2006/relationships/image" Target="../media/image4.jpeg"/><Relationship Id="rId1" Type="http://schemas.openxmlformats.org/officeDocument/2006/relationships/slideLayout" Target="../slideLayouts/slideLayout.xml"/></Relationships>
</file>

<file path=ppt/slides/_rels/slide5.xml.rels>&#65279;<?xml version="1.0" encoding="UTF-8" standalone="yes"?>
<Relationships xmlns="http://schemas.openxmlformats.org/package/2006/relationships"><Relationship Id="rPictId0" Type="http://schemas.openxmlformats.org/officeDocument/2006/relationships/image" Target="../media/image5.jpeg"/><Relationship Id="rId1" Type="http://schemas.openxmlformats.org/officeDocument/2006/relationships/slideLayout" Target="../slideLayouts/slideLayout.xml"/></Relationships>
</file>

<file path=ppt/slides/_rels/slide6.xml.rels>&#65279;<?xml version="1.0" encoding="UTF-8" standalone="yes"?>
<Relationships xmlns="http://schemas.openxmlformats.org/package/2006/relationships"><Relationship Id="rPictId0" Type="http://schemas.openxmlformats.org/officeDocument/2006/relationships/image" Target="../media/image6.jpeg"/><Relationship Id="rId1" Type="http://schemas.openxmlformats.org/officeDocument/2006/relationships/slideLayout" Target="../slideLayouts/slideLayout.xml"/></Relationships>
</file>

<file path=ppt/slides/_rels/slide7.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8.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9.xml.rels>&#65279;<?xml version="1.0" encoding="UTF-8" standalone="yes"?>
<Relationships xmlns="http://schemas.openxmlformats.org/package/2006/relationships"><Relationship Id="rPictId0" Type="http://schemas.openxmlformats.org/officeDocument/2006/relationships/image" Target="../media/image7.jpeg"/><Relationship Id="rId1" Type="http://schemas.openxmlformats.org/officeDocument/2006/relationships/slideLayout" Target="../slideLayouts/slideLayout.xm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822960" y="472440"/>
            <a:ext cx="7482840" cy="1633728"/>
          </a:xfrm>
          <a:prstGeom prst="rect">
            <a:avLst/>
          </a:prstGeom>
          <a:noFill/>
        </p:spPr>
        <p:txBody>
          <a:bodyPr lIns="0" tIns="0" rIns="0" bIns="0">
            <a:noAutofit/>
          </a:bodyPr>
          <a:p>
            <a:pPr algn="ctr" marL="0" indent="0" marR="0">
              <a:lnSpc>
                <a:spcPct val="107000"/>
              </a:lnSpc>
            </a:pPr>
            <a:r>
              <a:rPr lang="en-US" b="1" sz="3700">
                <a:latin typeface="Arial"/>
              </a:rPr>
              <a:t>Sports Related Injuries including Prehospital Traumatic Brain Injuries and Commotio Cordis</a:t>
            </a:r>
          </a:p>
        </p:txBody>
      </p:sp>
      <p:sp>
        <p:nvSpPr>
          <p:cNvPr id="3" name=""/>
          <p:cNvSpPr/>
          <p:nvPr/>
        </p:nvSpPr>
        <p:spPr>
          <a:xfrm>
            <a:off x="2371344" y="3349752"/>
            <a:ext cx="4340352" cy="518160"/>
          </a:xfrm>
          <a:prstGeom prst="rect">
            <a:avLst/>
          </a:prstGeom>
          <a:solidFill>
            <a:srgbClr val="5F2B97"/>
          </a:solidFill>
        </p:spPr>
        <p:txBody>
          <a:bodyPr lIns="0" tIns="0" rIns="0" bIns="0">
            <a:noAutofit/>
          </a:bodyPr>
          <a:p>
            <a:pPr marL="0" indent="0" marR="0">
              <a:lnSpc>
                <a:spcPct val="112000"/>
              </a:lnSpc>
            </a:pPr>
            <a:r>
              <a:rPr lang="en-US" sz="1600">
                <a:solidFill>
                  <a:srgbClr val="FFFFFF"/>
                </a:solidFill>
                <a:latin typeface="Tahoma"/>
              </a:rPr>
              <a:t>Kiel Ambulance Training Series in partnership with Aurora Sports Medicine Athletic Trainer</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3648" y="1527048"/>
            <a:ext cx="7040880" cy="1353312"/>
          </a:xfrm>
          <a:prstGeom prst="rect">
            <a:avLst/>
          </a:prstGeom>
          <a:solidFill>
            <a:srgbClr val="7E57C2"/>
          </a:solidFill>
        </p:spPr>
        <p:txBody>
          <a:bodyPr lIns="0" tIns="0" rIns="0" bIns="0">
            <a:noAutofit/>
          </a:bodyPr>
          <a:p>
            <a:pPr marL="0" indent="0" marR="0">
              <a:lnSpc>
                <a:spcPct val="112000"/>
              </a:lnSpc>
              <a:spcAft>
                <a:spcPts val="1400"/>
              </a:spcAft>
            </a:pPr>
            <a:r>
              <a:rPr lang="en-US" sz="1600">
                <a:solidFill>
                  <a:srgbClr val="FFFFFF"/>
                </a:solidFill>
                <a:latin typeface="Tahoma"/>
              </a:rPr>
              <a:t>A traumatic brain injury (TBI) is when there is a sudden external physical assault, that damages the brain. The damage can be focal (one area of the brain) and diffuse (multiple areas of the brain).</a:t>
            </a:r>
          </a:p>
          <a:p>
            <a:pPr marL="0" indent="0" marR="0">
              <a:lnSpc>
                <a:spcPct val="112000"/>
              </a:lnSpc>
            </a:pPr>
            <a:r>
              <a:rPr lang="en-US" sz="1600">
                <a:solidFill>
                  <a:srgbClr val="FFFFFF"/>
                </a:solidFill>
                <a:latin typeface="Tahoma"/>
              </a:rPr>
              <a:t>Severity can range from a mild concussion to bleeding to coma and death.</a:t>
            </a: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0" y="0"/>
            <a:ext cx="9144000" cy="5145024"/>
          </a:xfrm>
          <a:prstGeom prst="rect">
            <a:avLst/>
          </a:prstGeom>
        </p:spPr>
      </p:pic>
      <p:sp>
        <p:nvSpPr>
          <p:cNvPr id="3" name=""/>
          <p:cNvSpPr/>
          <p:nvPr/>
        </p:nvSpPr>
        <p:spPr>
          <a:xfrm>
            <a:off x="2484120" y="3331464"/>
            <a:ext cx="844296" cy="118872"/>
          </a:xfrm>
          <a:prstGeom prst="rect">
            <a:avLst/>
          </a:prstGeom>
          <a:noFill/>
        </p:spPr>
        <p:txBody>
          <a:bodyPr lIns="0" tIns="0" rIns="0" bIns="0" wrap="none">
            <a:noAutofit/>
          </a:bodyPr>
          <a:p>
            <a:pPr marL="0" indent="0" marR="0"/>
            <a:r>
              <a:rPr lang="en-US" b="1" sz="650">
                <a:latin typeface="Arial"/>
              </a:rPr>
              <a:t>Epidural Hematoma</a:t>
            </a:r>
          </a:p>
        </p:txBody>
      </p:sp>
      <p:sp>
        <p:nvSpPr>
          <p:cNvPr id="4" name=""/>
          <p:cNvSpPr/>
          <p:nvPr/>
        </p:nvSpPr>
        <p:spPr>
          <a:xfrm>
            <a:off x="4041648" y="3331464"/>
            <a:ext cx="880872" cy="103632"/>
          </a:xfrm>
          <a:prstGeom prst="rect">
            <a:avLst/>
          </a:prstGeom>
          <a:noFill/>
        </p:spPr>
        <p:txBody>
          <a:bodyPr lIns="0" tIns="0" rIns="0" bIns="0" wrap="none">
            <a:noAutofit/>
          </a:bodyPr>
          <a:p>
            <a:pPr algn="ctr" marL="0" indent="0" marR="0"/>
            <a:r>
              <a:rPr lang="en-US" b="1" sz="650">
                <a:latin typeface="Arial"/>
              </a:rPr>
              <a:t>Subdural Hematoma</a:t>
            </a:r>
          </a:p>
        </p:txBody>
      </p:sp>
      <p:sp>
        <p:nvSpPr>
          <p:cNvPr id="5" name=""/>
          <p:cNvSpPr/>
          <p:nvPr/>
        </p:nvSpPr>
        <p:spPr>
          <a:xfrm>
            <a:off x="5638800" y="3343656"/>
            <a:ext cx="966216" cy="106680"/>
          </a:xfrm>
          <a:prstGeom prst="rect">
            <a:avLst/>
          </a:prstGeom>
          <a:noFill/>
        </p:spPr>
        <p:txBody>
          <a:bodyPr lIns="0" tIns="0" rIns="0" bIns="0" wrap="none">
            <a:noAutofit/>
          </a:bodyPr>
          <a:p>
            <a:pPr marL="0" indent="0" marR="0"/>
            <a:r>
              <a:rPr lang="en-US" b="1" sz="650">
                <a:latin typeface="Arial"/>
              </a:rPr>
              <a:t>Intracranial Hematoma</a:t>
            </a:r>
          </a:p>
        </p:txBody>
      </p:sp>
      <p:sp>
        <p:nvSpPr>
          <p:cNvPr id="6" name=""/>
          <p:cNvSpPr/>
          <p:nvPr/>
        </p:nvSpPr>
        <p:spPr>
          <a:xfrm>
            <a:off x="4895088" y="2740152"/>
            <a:ext cx="1066800" cy="298704"/>
          </a:xfrm>
          <a:prstGeom prst="rect">
            <a:avLst/>
          </a:prstGeom>
          <a:noFill/>
        </p:spPr>
        <p:txBody>
          <a:bodyPr lIns="0" tIns="0" rIns="0" bIns="0">
            <a:noAutofit/>
          </a:bodyPr>
          <a:p>
            <a:pPr algn="ctr" marL="0" indent="0" marR="0" defTabSz="298704">
              <a:lnSpc>
                <a:spcPct val="110000"/>
              </a:lnSpc>
              <a:tabLst/>
            </a:pPr>
            <a:r>
              <a:rPr lang="en-US" b="1" sz="650">
                <a:latin typeface="Arial"/>
              </a:rPr>
              <a:t>2. Secondary Impact -</a:t>
            </a:r>
            <a:r>
              <a:rPr lang="en-US" sz="600">
                <a:latin typeface="Arial"/>
              </a:rPr>
              <a:t>Contrecoup Impact posterior ________</a:t>
            </a:r>
            <a:r>
              <a:rPr lang="en-US" u="sng" sz="600">
                <a:latin typeface="Arial"/>
              </a:rPr>
              <a:t>area of skull.</a:t>
            </a:r>
            <a:r>
              <a:rPr lang="en-US" sz="600">
                <a:latin typeface="Arial"/>
              </a:rPr>
              <a:t>_________</a:t>
            </a:r>
          </a:p>
        </p:txBody>
      </p:sp>
      <p:sp>
        <p:nvSpPr>
          <p:cNvPr id="7" name=""/>
          <p:cNvSpPr/>
          <p:nvPr/>
        </p:nvSpPr>
        <p:spPr>
          <a:xfrm>
            <a:off x="3191256" y="2740152"/>
            <a:ext cx="1481328" cy="298704"/>
          </a:xfrm>
          <a:prstGeom prst="rect">
            <a:avLst/>
          </a:prstGeom>
          <a:noFill/>
        </p:spPr>
        <p:txBody>
          <a:bodyPr lIns="0" tIns="0" rIns="0" bIns="0">
            <a:noAutofit/>
          </a:bodyPr>
          <a:p>
            <a:pPr algn="ctr" marL="0" indent="0" marR="0" defTabSz="606552">
              <a:lnSpc>
                <a:spcPct val="107000"/>
              </a:lnSpc>
              <a:tabLst/>
            </a:pPr>
            <a:r>
              <a:rPr lang="en-US" b="1" sz="650">
                <a:latin typeface="Arial"/>
              </a:rPr>
              <a:t>1. Primary Impact - Coup </a:t>
            </a:r>
            <a:r>
              <a:rPr lang="en-US" sz="600">
                <a:latin typeface="Arial"/>
              </a:rPr>
              <a:t>The brain strikes the skull on the side of </a:t>
            </a:r>
            <a:r>
              <a:rPr lang="en-US" b="1" sz="650">
                <a:latin typeface="Arial"/>
              </a:rPr>
              <a:t>________________</a:t>
            </a:r>
            <a:r>
              <a:rPr lang="en-US" b="1" u="sng" sz="650">
                <a:latin typeface="Arial"/>
              </a:rPr>
              <a:t>impact.</a:t>
            </a:r>
            <a:r>
              <a:rPr lang="en-US" b="1" sz="650">
                <a:latin typeface="Arial"/>
              </a:rPr>
              <a:t>________________</a:t>
            </a:r>
          </a:p>
        </p:txBody>
      </p:sp>
      <p:sp>
        <p:nvSpPr>
          <p:cNvPr id="8" name=""/>
          <p:cNvSpPr/>
          <p:nvPr/>
        </p:nvSpPr>
        <p:spPr>
          <a:xfrm>
            <a:off x="2615184" y="597408"/>
            <a:ext cx="3907536" cy="347472"/>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1450848" y="591312"/>
            <a:ext cx="6498336" cy="338328"/>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Traumatic Brain Injuries</a:t>
            </a:r>
          </a:p>
        </p:txBody>
      </p:sp>
      <p:sp>
        <p:nvSpPr>
          <p:cNvPr id="3" name=""/>
          <p:cNvSpPr/>
          <p:nvPr/>
        </p:nvSpPr>
        <p:spPr>
          <a:xfrm>
            <a:off x="1450848" y="1234440"/>
            <a:ext cx="6498336" cy="313944"/>
          </a:xfrm>
          <a:prstGeom prst="rect">
            <a:avLst/>
          </a:prstGeom>
          <a:solidFill>
            <a:srgbClr val="7E57C2"/>
          </a:solidFill>
        </p:spPr>
        <p:txBody>
          <a:bodyPr lIns="0" tIns="0" rIns="0" bIns="0" wrap="none">
            <a:noAutofit/>
          </a:bodyPr>
          <a:p>
            <a:pPr algn="just" marL="0" indent="6096" marR="0" defTabSz="4337304">
              <a:tabLst>
                <a:tab pos="4337304"/>
              </a:tabLst>
            </a:pPr>
            <a:r>
              <a:rPr lang="en-US" u="sng" sz="2000">
                <a:solidFill>
                  <a:srgbClr val="FFFFFF"/>
                </a:solidFill>
                <a:latin typeface="Arial"/>
              </a:rPr>
              <a:t>Primary Brain Injury</a:t>
            </a:r>
            <a:r>
              <a:rPr lang="en-US" sz="2000">
                <a:solidFill>
                  <a:srgbClr val="FFFFFF"/>
                </a:solidFill>
                <a:latin typeface="Arial"/>
              </a:rPr>
              <a:t>	Secondary Brain Injury</a:t>
            </a:r>
          </a:p>
        </p:txBody>
      </p:sp>
      <p:sp>
        <p:nvSpPr>
          <p:cNvPr id="4" name=""/>
          <p:cNvSpPr/>
          <p:nvPr/>
        </p:nvSpPr>
        <p:spPr>
          <a:xfrm>
            <a:off x="999744" y="1883664"/>
            <a:ext cx="3160776" cy="2407920"/>
          </a:xfrm>
          <a:prstGeom prst="rect">
            <a:avLst/>
          </a:prstGeom>
          <a:solidFill>
            <a:srgbClr val="7E57C2"/>
          </a:solidFill>
        </p:spPr>
        <p:txBody>
          <a:bodyPr lIns="0" tIns="0" rIns="0" bIns="0">
            <a:noAutofit/>
          </a:bodyPr>
          <a:p>
            <a:pPr marL="0" indent="0" marR="0" defTabSz="338328">
              <a:spcAft>
                <a:spcPts val="1610"/>
              </a:spcAft>
              <a:tabLst>
                <a:tab pos="338328"/>
              </a:tabLst>
            </a:pPr>
            <a:r>
              <a:rPr lang="en-US" sz="1700">
                <a:solidFill>
                  <a:srgbClr val="FFFFFF"/>
                </a:solidFill>
                <a:latin typeface="Arial Unicode MS"/>
              </a:rPr>
              <a:t>❖</a:t>
            </a:r>
            <a:r>
              <a:rPr lang="en-US" sz="2000">
                <a:solidFill>
                  <a:srgbClr val="FFFFFF"/>
                </a:solidFill>
                <a:latin typeface="Arial"/>
              </a:rPr>
              <a:t>	Definition - Damage to the brain from the biomechanical effects of the trauma, causing:</a:t>
            </a:r>
          </a:p>
          <a:p>
            <a:pPr marL="0" indent="0" marR="0" defTabSz="338328">
              <a:tabLst>
                <a:tab pos="338328"/>
              </a:tabLst>
            </a:pPr>
            <a:r>
              <a:rPr lang="en-US" sz="2000">
                <a:solidFill>
                  <a:srgbClr val="FFFFFF"/>
                </a:solidFill>
                <a:latin typeface="Arial"/>
              </a:rPr>
              <a:t>•	Ischemia</a:t>
            </a:r>
          </a:p>
          <a:p>
            <a:pPr marL="0" indent="0" marR="0" defTabSz="338328">
              <a:tabLst>
                <a:tab pos="338328"/>
              </a:tabLst>
            </a:pPr>
            <a:r>
              <a:rPr lang="en-US" sz="2000">
                <a:solidFill>
                  <a:srgbClr val="FFFFFF"/>
                </a:solidFill>
                <a:latin typeface="Arial"/>
              </a:rPr>
              <a:t>•	Anoxia/hypoxia or</a:t>
            </a:r>
          </a:p>
          <a:p>
            <a:pPr marL="0" indent="0" marR="0" defTabSz="338328">
              <a:tabLst>
                <a:tab pos="338328"/>
              </a:tabLst>
            </a:pPr>
            <a:r>
              <a:rPr lang="en-US" sz="2000">
                <a:solidFill>
                  <a:srgbClr val="FFFFFF"/>
                </a:solidFill>
                <a:latin typeface="Arial"/>
              </a:rPr>
              <a:t>•	Shear injury</a:t>
            </a:r>
          </a:p>
        </p:txBody>
      </p:sp>
      <p:sp>
        <p:nvSpPr>
          <p:cNvPr id="5" name=""/>
          <p:cNvSpPr/>
          <p:nvPr/>
        </p:nvSpPr>
        <p:spPr>
          <a:xfrm>
            <a:off x="4895088" y="1828800"/>
            <a:ext cx="3581400" cy="3273552"/>
          </a:xfrm>
          <a:prstGeom prst="rect">
            <a:avLst/>
          </a:prstGeom>
          <a:solidFill>
            <a:srgbClr val="7E57C2"/>
          </a:solidFill>
        </p:spPr>
        <p:txBody>
          <a:bodyPr lIns="0" tIns="0" rIns="0" bIns="0">
            <a:noAutofit/>
          </a:bodyPr>
          <a:p>
            <a:pPr marL="0" indent="0" marR="0">
              <a:spcAft>
                <a:spcPts val="1610"/>
              </a:spcAft>
            </a:pPr>
            <a:r>
              <a:rPr lang="en-US" sz="1700">
                <a:solidFill>
                  <a:srgbClr val="FFFFFF"/>
                </a:solidFill>
                <a:latin typeface="Arial Unicode MS"/>
              </a:rPr>
              <a:t>❖ </a:t>
            </a:r>
            <a:r>
              <a:rPr lang="en-US" sz="2000">
                <a:solidFill>
                  <a:srgbClr val="FFFFFF"/>
                </a:solidFill>
                <a:latin typeface="Arial"/>
              </a:rPr>
              <a:t>Definition - The result of one or more of the following:</a:t>
            </a:r>
          </a:p>
          <a:p>
            <a:pPr marL="0" indent="0" marR="0" defTabSz="338328">
              <a:lnSpc>
                <a:spcPct val="106000"/>
              </a:lnSpc>
              <a:tabLst>
                <a:tab pos="338328"/>
              </a:tabLst>
            </a:pPr>
            <a:r>
              <a:rPr lang="en-US" sz="2000">
                <a:solidFill>
                  <a:srgbClr val="FFFFFF"/>
                </a:solidFill>
                <a:latin typeface="Arial"/>
              </a:rPr>
              <a:t>•	Hypoxia</a:t>
            </a:r>
          </a:p>
          <a:p>
            <a:pPr marL="0" indent="0" marR="0" defTabSz="338328">
              <a:lnSpc>
                <a:spcPct val="106000"/>
              </a:lnSpc>
              <a:tabLst>
                <a:tab pos="338328"/>
              </a:tabLst>
            </a:pPr>
            <a:r>
              <a:rPr lang="en-US" sz="2000">
                <a:solidFill>
                  <a:srgbClr val="FFFFFF"/>
                </a:solidFill>
                <a:latin typeface="Arial"/>
              </a:rPr>
              <a:t>•	Hypotension (decreased cerebral blood flow)</a:t>
            </a:r>
          </a:p>
          <a:p>
            <a:pPr marL="0" indent="0" marR="0" defTabSz="338328">
              <a:lnSpc>
                <a:spcPct val="106000"/>
              </a:lnSpc>
              <a:tabLst>
                <a:tab pos="338328"/>
              </a:tabLst>
            </a:pPr>
            <a:r>
              <a:rPr lang="en-US" sz="2000">
                <a:solidFill>
                  <a:srgbClr val="FFFFFF"/>
                </a:solidFill>
                <a:latin typeface="Arial"/>
              </a:rPr>
              <a:t>•	Increased intracranial pressure (ICP)</a:t>
            </a:r>
          </a:p>
          <a:p>
            <a:pPr marL="0" indent="0" marR="0" defTabSz="338328">
              <a:lnSpc>
                <a:spcPct val="106000"/>
              </a:lnSpc>
              <a:tabLst>
                <a:tab pos="338328"/>
              </a:tabLst>
            </a:pPr>
            <a:r>
              <a:rPr lang="en-US" sz="2000">
                <a:solidFill>
                  <a:srgbClr val="FFFFFF"/>
                </a:solidFill>
                <a:latin typeface="Arial"/>
              </a:rPr>
              <a:t>•	Hyper- or hypoglycemia</a:t>
            </a:r>
          </a:p>
          <a:p>
            <a:pPr marL="0" indent="0" marR="0" defTabSz="338328">
              <a:lnSpc>
                <a:spcPct val="106000"/>
              </a:lnSpc>
              <a:tabLst>
                <a:tab pos="338328"/>
              </a:tabLst>
            </a:pPr>
            <a:r>
              <a:rPr lang="en-US" sz="2000">
                <a:solidFill>
                  <a:srgbClr val="FFFFFF"/>
                </a:solidFill>
                <a:latin typeface="Arial"/>
              </a:rPr>
              <a:t>•	Metabolic disturbances</a:t>
            </a:r>
          </a:p>
          <a:p>
            <a:pPr marL="0" indent="0" marR="0" defTabSz="338328">
              <a:lnSpc>
                <a:spcPct val="106000"/>
              </a:lnSpc>
              <a:tabLst>
                <a:tab pos="338328"/>
              </a:tabLst>
            </a:pPr>
            <a:r>
              <a:rPr lang="en-US" sz="2000">
                <a:solidFill>
                  <a:srgbClr val="FFFFFF"/>
                </a:solidFill>
                <a:latin typeface="Arial"/>
              </a:rPr>
              <a:t>•	Seizures</a:t>
            </a: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856488" y="591312"/>
            <a:ext cx="7424928" cy="365760"/>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 Signs and Symptoms</a:t>
            </a:r>
          </a:p>
        </p:txBody>
      </p:sp>
      <p:sp>
        <p:nvSpPr>
          <p:cNvPr id="3" name=""/>
          <p:cNvSpPr/>
          <p:nvPr/>
        </p:nvSpPr>
        <p:spPr>
          <a:xfrm>
            <a:off x="429768" y="1551432"/>
            <a:ext cx="3313176" cy="2310384"/>
          </a:xfrm>
          <a:prstGeom prst="rect">
            <a:avLst/>
          </a:prstGeom>
          <a:solidFill>
            <a:srgbClr val="7E57C2"/>
          </a:solidFill>
        </p:spPr>
        <p:txBody>
          <a:bodyPr lIns="0" tIns="0" rIns="0" bIns="0">
            <a:noAutofit/>
          </a:bodyPr>
          <a:p>
            <a:pPr marL="0" indent="0" marR="0">
              <a:spcAft>
                <a:spcPts val="1330"/>
              </a:spcAft>
            </a:pPr>
            <a:r>
              <a:rPr lang="en-US" sz="1700">
                <a:solidFill>
                  <a:srgbClr val="FFFFFF"/>
                </a:solidFill>
                <a:latin typeface="Arial"/>
              </a:rPr>
              <a:t>Loss of consciousness</a:t>
            </a:r>
          </a:p>
          <a:p>
            <a:pPr marL="0" indent="0" marR="0">
              <a:spcAft>
                <a:spcPts val="1330"/>
              </a:spcAft>
            </a:pPr>
            <a:r>
              <a:rPr lang="en-US" sz="1700">
                <a:solidFill>
                  <a:srgbClr val="FFFFFF"/>
                </a:solidFill>
                <a:latin typeface="Arial"/>
              </a:rPr>
              <a:t>Appears dazed and confused</a:t>
            </a:r>
          </a:p>
          <a:p>
            <a:pPr marL="0" indent="0" marR="0">
              <a:spcAft>
                <a:spcPts val="1330"/>
              </a:spcAft>
            </a:pPr>
            <a:r>
              <a:rPr lang="en-US" sz="1700">
                <a:solidFill>
                  <a:srgbClr val="FFFFFF"/>
                </a:solidFill>
                <a:latin typeface="Arial"/>
              </a:rPr>
              <a:t>Confusion</a:t>
            </a:r>
          </a:p>
          <a:p>
            <a:pPr marL="0" indent="0" marR="0">
              <a:spcAft>
                <a:spcPts val="1330"/>
              </a:spcAft>
            </a:pPr>
            <a:r>
              <a:rPr lang="en-US" sz="1700">
                <a:solidFill>
                  <a:srgbClr val="FFFFFF"/>
                </a:solidFill>
                <a:latin typeface="Arial"/>
              </a:rPr>
              <a:t>Slow to move or answer questions</a:t>
            </a:r>
          </a:p>
          <a:p>
            <a:pPr marL="0" indent="0" marR="0"/>
            <a:r>
              <a:rPr lang="en-US" sz="1700">
                <a:solidFill>
                  <a:srgbClr val="FFFFFF"/>
                </a:solidFill>
                <a:latin typeface="Arial"/>
              </a:rPr>
              <a:t>Balance problems</a:t>
            </a:r>
          </a:p>
        </p:txBody>
      </p:sp>
      <p:sp>
        <p:nvSpPr>
          <p:cNvPr id="4" name=""/>
          <p:cNvSpPr/>
          <p:nvPr/>
        </p:nvSpPr>
        <p:spPr>
          <a:xfrm>
            <a:off x="4526280" y="1551432"/>
            <a:ext cx="3401568" cy="2270760"/>
          </a:xfrm>
          <a:prstGeom prst="rect">
            <a:avLst/>
          </a:prstGeom>
          <a:solidFill>
            <a:srgbClr val="7E57C2"/>
          </a:solidFill>
        </p:spPr>
        <p:txBody>
          <a:bodyPr lIns="0" tIns="0" rIns="0" bIns="0">
            <a:noAutofit/>
          </a:bodyPr>
          <a:p>
            <a:pPr marL="0" indent="0" marR="0">
              <a:spcAft>
                <a:spcPts val="1330"/>
              </a:spcAft>
            </a:pPr>
            <a:r>
              <a:rPr lang="en-US" sz="1700">
                <a:solidFill>
                  <a:srgbClr val="FFFFFF"/>
                </a:solidFill>
                <a:latin typeface="Arial"/>
              </a:rPr>
              <a:t>Nausea and/or vomiting</a:t>
            </a:r>
          </a:p>
          <a:p>
            <a:pPr marL="0" indent="0" marR="0">
              <a:spcAft>
                <a:spcPts val="1330"/>
              </a:spcAft>
            </a:pPr>
            <a:r>
              <a:rPr lang="en-US" sz="1700">
                <a:solidFill>
                  <a:srgbClr val="FFFFFF"/>
                </a:solidFill>
                <a:latin typeface="Arial"/>
              </a:rPr>
              <a:t>Dizziness</a:t>
            </a:r>
          </a:p>
          <a:p>
            <a:pPr marL="0" indent="0" marR="0">
              <a:spcAft>
                <a:spcPts val="1330"/>
              </a:spcAft>
            </a:pPr>
            <a:r>
              <a:rPr lang="en-US" sz="1700">
                <a:solidFill>
                  <a:srgbClr val="FFFFFF"/>
                </a:solidFill>
                <a:latin typeface="Arial"/>
              </a:rPr>
              <a:t>Sensitivity to light or noise</a:t>
            </a:r>
          </a:p>
          <a:p>
            <a:pPr marL="0" indent="0" marR="0">
              <a:spcAft>
                <a:spcPts val="1330"/>
              </a:spcAft>
            </a:pPr>
            <a:r>
              <a:rPr lang="en-US" sz="1700">
                <a:solidFill>
                  <a:srgbClr val="FFFFFF"/>
                </a:solidFill>
                <a:latin typeface="Arial"/>
              </a:rPr>
              <a:t>Concentration or memory problems</a:t>
            </a:r>
          </a:p>
          <a:p>
            <a:pPr marL="0" indent="0" marR="0"/>
            <a:r>
              <a:rPr lang="en-US" sz="1700">
                <a:solidFill>
                  <a:srgbClr val="FFFFFF"/>
                </a:solidFill>
                <a:latin typeface="Arial"/>
              </a:rPr>
              <a:t>Unable to recall recent event</a:t>
            </a:r>
          </a:p>
        </p:txBody>
      </p:sp>
      <p:sp>
        <p:nvSpPr>
          <p:cNvPr id="5" name=""/>
          <p:cNvSpPr/>
          <p:nvPr/>
        </p:nvSpPr>
        <p:spPr>
          <a:xfrm>
            <a:off x="448056" y="4145280"/>
            <a:ext cx="2685288" cy="234696"/>
          </a:xfrm>
          <a:prstGeom prst="rect">
            <a:avLst/>
          </a:prstGeom>
          <a:solidFill>
            <a:srgbClr val="7E57C2"/>
          </a:solidFill>
        </p:spPr>
        <p:txBody>
          <a:bodyPr lIns="0" tIns="0" rIns="0" bIns="0" wrap="none">
            <a:noAutofit/>
          </a:bodyPr>
          <a:p>
            <a:pPr marL="0" indent="0" marR="0"/>
            <a:r>
              <a:rPr lang="en-US" sz="1700">
                <a:solidFill>
                  <a:srgbClr val="FFFFFF"/>
                </a:solidFill>
                <a:latin typeface="Arial"/>
              </a:rPr>
              <a:t>Headache or head pressure</a:t>
            </a:r>
          </a:p>
        </p:txBody>
      </p:sp>
      <p:sp>
        <p:nvSpPr>
          <p:cNvPr id="6" name=""/>
          <p:cNvSpPr/>
          <p:nvPr/>
        </p:nvSpPr>
        <p:spPr>
          <a:xfrm>
            <a:off x="4532376" y="4142232"/>
            <a:ext cx="1770888" cy="240792"/>
          </a:xfrm>
          <a:prstGeom prst="rect">
            <a:avLst/>
          </a:prstGeom>
          <a:solidFill>
            <a:srgbClr val="7E57C2"/>
          </a:solidFill>
        </p:spPr>
        <p:txBody>
          <a:bodyPr lIns="0" tIns="0" rIns="0" bIns="0" wrap="none">
            <a:noAutofit/>
          </a:bodyPr>
          <a:p>
            <a:pPr marL="0" indent="0" marR="0"/>
            <a:r>
              <a:rPr lang="en-US" sz="1700">
                <a:solidFill>
                  <a:srgbClr val="FFFFFF"/>
                </a:solidFill>
                <a:latin typeface="Arial"/>
              </a:rPr>
              <a:t>Does not feel right</a:t>
            </a: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3029712" y="1548384"/>
            <a:ext cx="3297936" cy="1706880"/>
          </a:xfrm>
          <a:prstGeom prst="rect">
            <a:avLst/>
          </a:prstGeom>
          <a:solidFill>
            <a:srgbClr val="7E57C2"/>
          </a:solidFill>
        </p:spPr>
        <p:txBody>
          <a:bodyPr lIns="0" tIns="0" rIns="0" bIns="0">
            <a:noAutofit/>
          </a:bodyPr>
          <a:p>
            <a:pPr algn="ctr" marL="0" indent="0" marR="0">
              <a:spcAft>
                <a:spcPts val="1960"/>
              </a:spcAft>
            </a:pPr>
            <a:r>
              <a:rPr lang="en-US" u="sng" sz="2100">
                <a:solidFill>
                  <a:srgbClr val="FFFFFF"/>
                </a:solidFill>
                <a:latin typeface="Tahoma"/>
              </a:rPr>
              <a:t>Avoid the three “H” Bombs</a:t>
            </a:r>
          </a:p>
          <a:p>
            <a:pPr algn="ctr" marL="0" indent="0" marR="0">
              <a:spcAft>
                <a:spcPts val="1960"/>
              </a:spcAft>
            </a:pPr>
            <a:r>
              <a:rPr lang="en-US" sz="2100">
                <a:solidFill>
                  <a:srgbClr val="FFFFFF"/>
                </a:solidFill>
                <a:latin typeface="Tahoma"/>
              </a:rPr>
              <a:t>Hypoxia</a:t>
            </a:r>
          </a:p>
          <a:p>
            <a:pPr marL="823536" indent="0" marR="0"/>
            <a:r>
              <a:rPr lang="en-US" sz="2100">
                <a:solidFill>
                  <a:srgbClr val="FFFFFF"/>
                </a:solidFill>
                <a:latin typeface="Tahoma"/>
              </a:rPr>
              <a:t>Hypotension</a:t>
            </a:r>
          </a:p>
        </p:txBody>
      </p:sp>
      <p:sp>
        <p:nvSpPr>
          <p:cNvPr id="4" name=""/>
          <p:cNvSpPr/>
          <p:nvPr/>
        </p:nvSpPr>
        <p:spPr>
          <a:xfrm>
            <a:off x="3657600" y="3651504"/>
            <a:ext cx="2045208" cy="304800"/>
          </a:xfrm>
          <a:prstGeom prst="rect">
            <a:avLst/>
          </a:prstGeom>
          <a:solidFill>
            <a:srgbClr val="7E57C2"/>
          </a:solidFill>
        </p:spPr>
        <p:txBody>
          <a:bodyPr lIns="0" tIns="0" rIns="0" bIns="0" wrap="none">
            <a:noAutofit/>
          </a:bodyPr>
          <a:p>
            <a:pPr marL="195648" indent="0" marR="0"/>
            <a:r>
              <a:rPr lang="en-US" sz="2100">
                <a:solidFill>
                  <a:srgbClr val="FFFFFF"/>
                </a:solidFill>
                <a:latin typeface="Tahoma"/>
              </a:rPr>
              <a:t>Hyperventilation</a:t>
            </a: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3648" y="1551432"/>
            <a:ext cx="7123176" cy="3550920"/>
          </a:xfrm>
          <a:prstGeom prst="rect">
            <a:avLst/>
          </a:prstGeom>
          <a:solidFill>
            <a:srgbClr val="7E57C2"/>
          </a:solidFill>
        </p:spPr>
        <p:txBody>
          <a:bodyPr lIns="0" tIns="0" rIns="0" bIns="0">
            <a:noAutofit/>
          </a:bodyPr>
          <a:p>
            <a:pPr marL="0" indent="0" marR="0">
              <a:spcAft>
                <a:spcPts val="1890"/>
              </a:spcAft>
            </a:pPr>
            <a:r>
              <a:rPr lang="en-US" u="sng" sz="2100">
                <a:solidFill>
                  <a:srgbClr val="FFFFFF"/>
                </a:solidFill>
                <a:latin typeface="Tahoma"/>
              </a:rPr>
              <a:t>Respiratory:</a:t>
            </a:r>
          </a:p>
          <a:p>
            <a:pPr marL="0" indent="0" marR="0">
              <a:lnSpc>
                <a:spcPct val="105000"/>
              </a:lnSpc>
              <a:spcAft>
                <a:spcPts val="1470"/>
              </a:spcAft>
            </a:pPr>
            <a:r>
              <a:rPr lang="en-US" sz="1900">
                <a:solidFill>
                  <a:srgbClr val="FFFFFF"/>
                </a:solidFill>
                <a:latin typeface="Arial"/>
              </a:rPr>
              <a:t>Assess rate, depth, quality, and effectiveness of ventilation every 5 minutes and as needed</a:t>
            </a:r>
          </a:p>
          <a:p>
            <a:pPr marL="0" indent="0" marR="0" defTabSz="294640">
              <a:spcAft>
                <a:spcPts val="1470"/>
              </a:spcAft>
              <a:tabLst>
                <a:tab pos="294640"/>
              </a:tabLst>
            </a:pPr>
            <a:r>
              <a:rPr lang="en-US" sz="1600">
                <a:solidFill>
                  <a:srgbClr val="FFFFFF"/>
                </a:solidFill>
                <a:latin typeface="Arial Unicode MS"/>
              </a:rPr>
              <a:t>❖</a:t>
            </a:r>
            <a:r>
              <a:rPr lang="en-US" sz="1900">
                <a:solidFill>
                  <a:srgbClr val="FFFFFF"/>
                </a:solidFill>
                <a:latin typeface="Arial"/>
              </a:rPr>
              <a:t>	Hypoxia occurs in 40% of severe TBI</a:t>
            </a:r>
          </a:p>
          <a:p>
            <a:pPr marL="0" indent="0" marR="0" defTabSz="294640">
              <a:spcAft>
                <a:spcPts val="1470"/>
              </a:spcAft>
              <a:tabLst>
                <a:tab pos="294640"/>
              </a:tabLst>
            </a:pPr>
            <a:r>
              <a:rPr lang="en-US" sz="1600">
                <a:solidFill>
                  <a:srgbClr val="FFFFFF"/>
                </a:solidFill>
                <a:latin typeface="Arial Unicode MS"/>
              </a:rPr>
              <a:t>❖</a:t>
            </a:r>
            <a:r>
              <a:rPr lang="en-US" sz="1900">
                <a:solidFill>
                  <a:srgbClr val="FFFFFF"/>
                </a:solidFill>
                <a:latin typeface="Arial"/>
              </a:rPr>
              <a:t>	Assess for hypoxia</a:t>
            </a:r>
          </a:p>
          <a:p>
            <a:pPr marL="0" indent="0" marR="0" defTabSz="294640">
              <a:tabLst>
                <a:tab pos="294640"/>
              </a:tabLst>
            </a:pPr>
            <a:r>
              <a:rPr lang="en-US" sz="1600">
                <a:solidFill>
                  <a:srgbClr val="FFFFFF"/>
                </a:solidFill>
                <a:latin typeface="Arial Unicode MS"/>
              </a:rPr>
              <a:t>❖</a:t>
            </a:r>
            <a:r>
              <a:rPr lang="en-US" sz="1900">
                <a:solidFill>
                  <a:srgbClr val="FFFFFF"/>
                </a:solidFill>
                <a:latin typeface="Arial"/>
              </a:rPr>
              <a:t>	Important indicators of hypoxia:</a:t>
            </a:r>
          </a:p>
          <a:p>
            <a:pPr marL="891100" indent="0" marR="0" defTabSz="1079060">
              <a:lnSpc>
                <a:spcPct val="105000"/>
              </a:lnSpc>
              <a:tabLst>
                <a:tab pos="1079060"/>
              </a:tabLst>
            </a:pPr>
            <a:r>
              <a:rPr lang="en-US" sz="1900">
                <a:solidFill>
                  <a:srgbClr val="FFFFFF"/>
                </a:solidFill>
                <a:latin typeface="Arial"/>
              </a:rPr>
              <a:t>•	SpO2 &lt; 90%</a:t>
            </a:r>
          </a:p>
          <a:p>
            <a:pPr marL="891100" indent="0" marR="0" defTabSz="1079060">
              <a:lnSpc>
                <a:spcPct val="105000"/>
              </a:lnSpc>
              <a:tabLst>
                <a:tab pos="1079060"/>
              </a:tabLst>
            </a:pPr>
            <a:r>
              <a:rPr lang="en-US" sz="1900">
                <a:solidFill>
                  <a:srgbClr val="FFFFFF"/>
                </a:solidFill>
                <a:latin typeface="Arial"/>
              </a:rPr>
              <a:t>•	Central cyanosis</a:t>
            </a: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9744" y="1539240"/>
            <a:ext cx="7226808" cy="3486912"/>
          </a:xfrm>
          <a:prstGeom prst="rect">
            <a:avLst/>
          </a:prstGeom>
          <a:solidFill>
            <a:srgbClr val="7E57C2"/>
          </a:solidFill>
        </p:spPr>
        <p:txBody>
          <a:bodyPr lIns="0" tIns="0" rIns="0" bIns="0">
            <a:noAutofit/>
          </a:bodyPr>
          <a:p>
            <a:pPr algn="just" marL="0" indent="457200" marR="0">
              <a:spcBef>
                <a:spcPts val="1400"/>
              </a:spcBef>
              <a:spcAft>
                <a:spcPts val="1680"/>
              </a:spcAft>
            </a:pPr>
            <a:r>
              <a:rPr lang="en-US" sz="2100">
                <a:solidFill>
                  <a:srgbClr val="FFFFFF"/>
                </a:solidFill>
                <a:latin typeface="Arial"/>
              </a:rPr>
              <a:t>Hyperventilation produces a rapid decrease in the arterial partial pressure of carbon dioxide, which causes cerebral vasoconstriction, decreased cerebral blood flow, and lower intracranial pressure (ICP), giving the brain more room to swell.</a:t>
            </a:r>
          </a:p>
          <a:p>
            <a:pPr marL="0" indent="0" marR="0" defTabSz="194056">
              <a:spcAft>
                <a:spcPts val="1680"/>
              </a:spcAft>
              <a:tabLst>
                <a:tab pos="194056"/>
              </a:tabLst>
            </a:pPr>
            <a:r>
              <a:rPr lang="en-US" sz="2100">
                <a:solidFill>
                  <a:srgbClr val="FFFFFF"/>
                </a:solidFill>
                <a:latin typeface="Arial"/>
              </a:rPr>
              <a:t>•	Hyperventilation can decrease the cerebral blood flow, potentially to the point of ischemia.</a:t>
            </a:r>
          </a:p>
          <a:p>
            <a:pPr marL="3002856" indent="-3035300" marR="0" defTabSz="3312736">
              <a:lnSpc>
                <a:spcPct val="108000"/>
              </a:lnSpc>
              <a:tabLst>
                <a:tab pos="3312736"/>
              </a:tabLst>
            </a:pPr>
            <a:r>
              <a:rPr lang="en-US" sz="1700">
                <a:solidFill>
                  <a:srgbClr val="F1C232"/>
                </a:solidFill>
                <a:latin typeface="Arial Unicode MS"/>
              </a:rPr>
              <a:t>❖</a:t>
            </a:r>
            <a:r>
              <a:rPr lang="en-US" sz="2100">
                <a:solidFill>
                  <a:srgbClr val="F1C232"/>
                </a:solidFill>
                <a:latin typeface="Arial"/>
              </a:rPr>
              <a:t>	Take Home Message</a:t>
            </a:r>
            <a:r>
              <a:rPr lang="en-US" sz="2100">
                <a:solidFill>
                  <a:srgbClr val="FFFFFF"/>
                </a:solidFill>
                <a:latin typeface="Arial"/>
              </a:rPr>
              <a:t>: Monitor End-Tidal CO2 closely if capnography is available.</a:t>
            </a: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152400" y="1219200"/>
            <a:ext cx="8839200" cy="2813304"/>
          </a:xfrm>
          <a:prstGeom prst="rect">
            <a:avLst/>
          </a:prstGeom>
        </p:spPr>
      </p:pic>
      <p:sp>
        <p:nvSpPr>
          <p:cNvPr id="3"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9744" y="1539240"/>
            <a:ext cx="7354824" cy="2307336"/>
          </a:xfrm>
          <a:prstGeom prst="rect">
            <a:avLst/>
          </a:prstGeom>
          <a:solidFill>
            <a:srgbClr val="7E57C2"/>
          </a:solidFill>
        </p:spPr>
        <p:txBody>
          <a:bodyPr lIns="0" tIns="0" rIns="0" bIns="0">
            <a:noAutofit/>
          </a:bodyPr>
          <a:p>
            <a:pPr marL="0" indent="457200" marR="0">
              <a:spcBef>
                <a:spcPts val="2240"/>
              </a:spcBef>
              <a:spcAft>
                <a:spcPts val="1750"/>
              </a:spcAft>
            </a:pPr>
            <a:r>
              <a:rPr lang="en-US" sz="2200">
                <a:solidFill>
                  <a:srgbClr val="FFFFFF"/>
                </a:solidFill>
                <a:latin typeface="Arial"/>
              </a:rPr>
              <a:t>Research identifies potential harm that can come from hyperventilating a TBI patient without signs of brain herniation (posturing, unresponsive, respiratory arrest)</a:t>
            </a:r>
          </a:p>
          <a:p>
            <a:pPr marL="0" indent="0" marR="0"/>
            <a:r>
              <a:rPr lang="en-US" sz="2200">
                <a:solidFill>
                  <a:srgbClr val="FFFFFF"/>
                </a:solidFill>
                <a:latin typeface="Arial"/>
              </a:rPr>
              <a:t>• Hyperventilation is a short term measure used in specific severe TBI patients (herniation) until definitive diagnostic or therapeutic interventions can be initiated.</a:t>
            </a: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3648" y="1548384"/>
            <a:ext cx="5391912" cy="2898648"/>
          </a:xfrm>
          <a:prstGeom prst="rect">
            <a:avLst/>
          </a:prstGeom>
          <a:solidFill>
            <a:srgbClr val="7E57C2"/>
          </a:solidFill>
        </p:spPr>
        <p:txBody>
          <a:bodyPr lIns="0" tIns="0" rIns="0" bIns="0">
            <a:noAutofit/>
          </a:bodyPr>
          <a:p>
            <a:pPr marL="0" indent="0" marR="0">
              <a:spcAft>
                <a:spcPts val="1890"/>
              </a:spcAft>
            </a:pPr>
            <a:r>
              <a:rPr lang="en-US" u="sng" sz="2100">
                <a:solidFill>
                  <a:srgbClr val="FFFFFF"/>
                </a:solidFill>
                <a:latin typeface="Tahoma"/>
              </a:rPr>
              <a:t>Circulation:</a:t>
            </a:r>
          </a:p>
          <a:p>
            <a:pPr marL="0" indent="0" marR="0" defTabSz="316992">
              <a:spcAft>
                <a:spcPts val="1680"/>
              </a:spcAft>
              <a:tabLst>
                <a:tab pos="316992"/>
              </a:tabLst>
            </a:pPr>
            <a:r>
              <a:rPr lang="en-US" sz="1700">
                <a:solidFill>
                  <a:srgbClr val="FFFFFF"/>
                </a:solidFill>
                <a:latin typeface="Arial Unicode MS"/>
              </a:rPr>
              <a:t>❖</a:t>
            </a:r>
            <a:r>
              <a:rPr lang="en-US" sz="2100">
                <a:solidFill>
                  <a:srgbClr val="FFFFFF"/>
                </a:solidFill>
                <a:latin typeface="Arial"/>
              </a:rPr>
              <a:t>	Look for visible signs of “shock”</a:t>
            </a:r>
          </a:p>
          <a:p>
            <a:pPr marL="0" indent="0" marR="0" defTabSz="316992">
              <a:spcAft>
                <a:spcPts val="1680"/>
              </a:spcAft>
              <a:tabLst>
                <a:tab pos="316992"/>
              </a:tabLst>
            </a:pPr>
            <a:r>
              <a:rPr lang="en-US" sz="1700">
                <a:solidFill>
                  <a:srgbClr val="FFFFFF"/>
                </a:solidFill>
                <a:latin typeface="Arial Unicode MS"/>
              </a:rPr>
              <a:t>❖</a:t>
            </a:r>
            <a:r>
              <a:rPr lang="en-US" sz="2100">
                <a:solidFill>
                  <a:srgbClr val="FFFFFF"/>
                </a:solidFill>
                <a:latin typeface="Arial"/>
              </a:rPr>
              <a:t>	Assess SBP every 5 minutes &amp; as needed</a:t>
            </a:r>
          </a:p>
          <a:p>
            <a:pPr marL="0" indent="469900" marR="0" defTabSz="786892">
              <a:tabLst>
                <a:tab pos="786892"/>
              </a:tabLst>
            </a:pPr>
            <a:r>
              <a:rPr lang="en-US" sz="2100">
                <a:solidFill>
                  <a:srgbClr val="FFFFFF"/>
                </a:solidFill>
                <a:latin typeface="Arial"/>
              </a:rPr>
              <a:t>•	Adult critical threshold level &lt; 90 mm Hg</a:t>
            </a:r>
          </a:p>
          <a:p>
            <a:pPr marL="0" indent="469900" marR="0" defTabSz="786892">
              <a:tabLst>
                <a:tab pos="786892"/>
              </a:tabLst>
            </a:pPr>
            <a:r>
              <a:rPr lang="en-US" sz="2100">
                <a:solidFill>
                  <a:srgbClr val="FFFFFF"/>
                </a:solidFill>
                <a:latin typeface="Arial"/>
              </a:rPr>
              <a:t>•	Child and infant levels are lower</a:t>
            </a:r>
          </a:p>
          <a:p>
            <a:pPr marL="0" indent="469900" marR="0" defTabSz="786892">
              <a:tabLst>
                <a:tab pos="786892"/>
              </a:tabLst>
            </a:pPr>
            <a:r>
              <a:rPr lang="en-US" sz="2100">
                <a:solidFill>
                  <a:srgbClr val="FFFFFF"/>
                </a:solidFill>
                <a:latin typeface="Arial"/>
              </a:rPr>
              <a:t>•	Use age/size appropriate BP cuff</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700528" y="591312"/>
            <a:ext cx="3739896" cy="359664"/>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Sports Related Injuries</a:t>
            </a:r>
          </a:p>
        </p:txBody>
      </p:sp>
      <p:sp>
        <p:nvSpPr>
          <p:cNvPr id="3" name=""/>
          <p:cNvSpPr/>
          <p:nvPr/>
        </p:nvSpPr>
        <p:spPr>
          <a:xfrm>
            <a:off x="381000" y="1277112"/>
            <a:ext cx="8354568" cy="3163824"/>
          </a:xfrm>
          <a:prstGeom prst="rect">
            <a:avLst/>
          </a:prstGeom>
          <a:solidFill>
            <a:srgbClr val="7E57C2"/>
          </a:solidFill>
        </p:spPr>
        <p:txBody>
          <a:bodyPr lIns="0" tIns="0" rIns="0" bIns="0">
            <a:noAutofit/>
          </a:bodyPr>
          <a:p>
            <a:pPr marL="0" indent="0" marR="0">
              <a:lnSpc>
                <a:spcPct val="118000"/>
              </a:lnSpc>
              <a:spcAft>
                <a:spcPts val="3150"/>
              </a:spcAft>
            </a:pPr>
            <a:r>
              <a:rPr lang="en-US" sz="1600">
                <a:solidFill>
                  <a:srgbClr val="FFFFFF"/>
                </a:solidFill>
                <a:latin typeface="Tahoma"/>
              </a:rPr>
              <a:t>According to a John Hopkins study there are about 30 million children and teenagers who participate in organized sports annually. An out of those 30 million participants, injuries occur to more than 3.5 million athletes or 12%.</a:t>
            </a:r>
          </a:p>
          <a:p>
            <a:pPr marL="0" indent="0" marR="0">
              <a:lnSpc>
                <a:spcPct val="115000"/>
              </a:lnSpc>
              <a:spcAft>
                <a:spcPts val="3150"/>
              </a:spcAft>
            </a:pPr>
            <a:r>
              <a:rPr lang="en-US" sz="1600">
                <a:solidFill>
                  <a:srgbClr val="FFFFFF"/>
                </a:solidFill>
                <a:latin typeface="Tahoma"/>
              </a:rPr>
              <a:t>Although 12% may seem like a small number, sports related injuries contribute to 21% of all traumatic brain injuries in youth.</a:t>
            </a:r>
          </a:p>
          <a:p>
            <a:pPr marL="0" indent="0" marR="0">
              <a:lnSpc>
                <a:spcPct val="118000"/>
              </a:lnSpc>
            </a:pPr>
            <a:r>
              <a:rPr lang="en-US" sz="1600">
                <a:solidFill>
                  <a:srgbClr val="FFFFFF"/>
                </a:solidFill>
                <a:latin typeface="Tahoma"/>
              </a:rPr>
              <a:t>Contact sports remain the highest type of athletic activity to cause injuries. Baseball has the highest fatality rate in youth sports.</a:t>
            </a: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50976" y="1252728"/>
            <a:ext cx="5330952" cy="3572256"/>
          </a:xfrm>
          <a:prstGeom prst="rect">
            <a:avLst/>
          </a:prstGeom>
          <a:solidFill>
            <a:srgbClr val="7E57C2"/>
          </a:solidFill>
        </p:spPr>
        <p:txBody>
          <a:bodyPr lIns="0" tIns="0" rIns="0" bIns="0">
            <a:noAutofit/>
          </a:bodyPr>
          <a:p>
            <a:pPr marL="0" indent="0" marR="0">
              <a:spcAft>
                <a:spcPts val="1890"/>
              </a:spcAft>
            </a:pPr>
            <a:r>
              <a:rPr lang="en-US" u="sng" sz="2100">
                <a:solidFill>
                  <a:srgbClr val="FFFFFF"/>
                </a:solidFill>
                <a:latin typeface="Tahoma"/>
              </a:rPr>
              <a:t>Circulation:</a:t>
            </a:r>
          </a:p>
          <a:p>
            <a:pPr marL="0" indent="0" marR="0" defTabSz="309880">
              <a:tabLst>
                <a:tab pos="309880"/>
              </a:tabLst>
            </a:pPr>
            <a:r>
              <a:rPr lang="en-US" sz="1700">
                <a:solidFill>
                  <a:srgbClr val="FFFFFF"/>
                </a:solidFill>
                <a:latin typeface="Arial Unicode MS"/>
              </a:rPr>
              <a:t>❖</a:t>
            </a:r>
            <a:r>
              <a:rPr lang="en-US" sz="2100">
                <a:solidFill>
                  <a:srgbClr val="FFFFFF"/>
                </a:solidFill>
                <a:latin typeface="Arial"/>
              </a:rPr>
              <a:t>	Look for visible signs of “shock”</a:t>
            </a:r>
          </a:p>
          <a:p>
            <a:pPr marL="0" indent="114300" marR="0" defTabSz="419862">
              <a:tabLst>
                <a:tab pos="419862"/>
              </a:tabLst>
            </a:pPr>
            <a:r>
              <a:rPr lang="en-US" sz="1500">
                <a:solidFill>
                  <a:srgbClr val="FFFFFF"/>
                </a:solidFill>
                <a:latin typeface="Arial"/>
              </a:rPr>
              <a:t>•</a:t>
            </a:r>
            <a:r>
              <a:rPr lang="en-US" sz="1600">
                <a:solidFill>
                  <a:srgbClr val="FFFFFF"/>
                </a:solidFill>
                <a:latin typeface="Arial"/>
              </a:rPr>
              <a:t>	Cool, clammy skin</a:t>
            </a:r>
          </a:p>
          <a:p>
            <a:pPr marL="0" indent="114300" marR="0" defTabSz="419862">
              <a:tabLst>
                <a:tab pos="419862"/>
              </a:tabLst>
            </a:pPr>
            <a:r>
              <a:rPr lang="en-US" sz="1600">
                <a:solidFill>
                  <a:srgbClr val="FFFFFF"/>
                </a:solidFill>
                <a:latin typeface="Arial"/>
              </a:rPr>
              <a:t>•	Rapid shallow respirations</a:t>
            </a:r>
          </a:p>
          <a:p>
            <a:pPr marL="0" indent="114300" marR="0" defTabSz="419862">
              <a:tabLst>
                <a:tab pos="419862"/>
              </a:tabLst>
            </a:pPr>
            <a:r>
              <a:rPr lang="en-US" sz="1600">
                <a:solidFill>
                  <a:srgbClr val="FFFFFF"/>
                </a:solidFill>
                <a:latin typeface="Arial"/>
              </a:rPr>
              <a:t>•	Rapid weak or irregular pulse</a:t>
            </a:r>
          </a:p>
          <a:p>
            <a:pPr marL="0" indent="114300" marR="0" defTabSz="419862">
              <a:tabLst>
                <a:tab pos="419862"/>
              </a:tabLst>
            </a:pPr>
            <a:r>
              <a:rPr lang="en-US" sz="1600">
                <a:solidFill>
                  <a:srgbClr val="FFFFFF"/>
                </a:solidFill>
                <a:latin typeface="Arial"/>
              </a:rPr>
              <a:t>•	Confusion</a:t>
            </a:r>
          </a:p>
          <a:p>
            <a:pPr marL="0" indent="114300" marR="0" defTabSz="419862">
              <a:spcAft>
                <a:spcPts val="1680"/>
              </a:spcAft>
              <a:tabLst>
                <a:tab pos="419862"/>
              </a:tabLst>
            </a:pPr>
            <a:r>
              <a:rPr lang="en-US" sz="1600">
                <a:solidFill>
                  <a:srgbClr val="FFFFFF"/>
                </a:solidFill>
                <a:latin typeface="Arial"/>
              </a:rPr>
              <a:t>•	Low blood pressure</a:t>
            </a:r>
          </a:p>
          <a:p>
            <a:pPr marL="0" indent="0" marR="0" defTabSz="309880">
              <a:tabLst>
                <a:tab pos="309880"/>
              </a:tabLst>
            </a:pPr>
            <a:r>
              <a:rPr lang="en-US" sz="1700">
                <a:solidFill>
                  <a:srgbClr val="FFFFFF"/>
                </a:solidFill>
                <a:latin typeface="Arial Unicode MS"/>
              </a:rPr>
              <a:t>❖</a:t>
            </a:r>
            <a:r>
              <a:rPr lang="en-US" sz="2100">
                <a:solidFill>
                  <a:srgbClr val="FFFFFF"/>
                </a:solidFill>
                <a:latin typeface="Arial"/>
              </a:rPr>
              <a:t>	Assess SBP every 5 minutes &amp; as needed</a:t>
            </a:r>
          </a:p>
          <a:p>
            <a:pPr marL="0" indent="114300" marR="0" defTabSz="419862">
              <a:tabLst>
                <a:tab pos="419862"/>
              </a:tabLst>
            </a:pPr>
            <a:r>
              <a:rPr lang="en-US" sz="1600">
                <a:solidFill>
                  <a:srgbClr val="FFFFFF"/>
                </a:solidFill>
                <a:latin typeface="Arial"/>
              </a:rPr>
              <a:t>•	Adult critical threshold level &lt; 90 mm Hg</a:t>
            </a:r>
          </a:p>
          <a:p>
            <a:pPr marL="0" indent="114300" marR="0" defTabSz="419862">
              <a:tabLst>
                <a:tab pos="419862"/>
              </a:tabLst>
            </a:pPr>
            <a:r>
              <a:rPr lang="en-US" sz="1600">
                <a:solidFill>
                  <a:srgbClr val="FFFFFF"/>
                </a:solidFill>
                <a:latin typeface="Arial"/>
              </a:rPr>
              <a:t>•	Child and infant levels are lower</a:t>
            </a:r>
          </a:p>
          <a:p>
            <a:pPr marL="0" indent="114300" marR="0" defTabSz="419862">
              <a:tabLst>
                <a:tab pos="419862"/>
              </a:tabLst>
            </a:pPr>
            <a:r>
              <a:rPr lang="en-US" sz="1600">
                <a:solidFill>
                  <a:srgbClr val="FFFFFF"/>
                </a:solidFill>
                <a:latin typeface="Arial"/>
              </a:rPr>
              <a:t>•	Use age/size appropriate BP cuff</a:t>
            </a:r>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1005840" y="1536192"/>
            <a:ext cx="7299960" cy="3520440"/>
          </a:xfrm>
          <a:prstGeom prst="rect">
            <a:avLst/>
          </a:prstGeom>
          <a:solidFill>
            <a:srgbClr val="7E57C2"/>
          </a:solidFill>
        </p:spPr>
        <p:txBody>
          <a:bodyPr lIns="0" tIns="0" rIns="0" bIns="0">
            <a:noAutofit/>
          </a:bodyPr>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Any episode of hypotension can worsen outcome from TBI.</a:t>
            </a:r>
          </a:p>
          <a:p>
            <a:pPr marL="0" indent="0" marR="0" defTabSz="340360">
              <a:lnSpc>
                <a:spcPct val="105000"/>
              </a:lnSpc>
              <a:spcAft>
                <a:spcPts val="1680"/>
              </a:spcAft>
              <a:tabLst>
                <a:tab pos="340360"/>
              </a:tabLst>
            </a:pPr>
            <a:r>
              <a:rPr lang="en-US" sz="1700">
                <a:solidFill>
                  <a:srgbClr val="FFFFFF"/>
                </a:solidFill>
                <a:latin typeface="Arial Unicode MS"/>
              </a:rPr>
              <a:t>❖</a:t>
            </a:r>
            <a:r>
              <a:rPr lang="en-US" sz="2100">
                <a:solidFill>
                  <a:srgbClr val="FFFFFF"/>
                </a:solidFill>
                <a:latin typeface="Arial"/>
              </a:rPr>
              <a:t>	A decrease in mean arterial pressure (MAP) can decrease cerebral blood flow and cerebral perfusion pressure.</a:t>
            </a:r>
          </a:p>
          <a:p>
            <a:pPr marL="0" indent="0" marR="0" defTabSz="340360">
              <a:spcAft>
                <a:spcPts val="1680"/>
              </a:spcAft>
              <a:tabLst>
                <a:tab pos="340360"/>
              </a:tabLst>
            </a:pPr>
            <a:r>
              <a:rPr lang="en-US" sz="1700">
                <a:solidFill>
                  <a:srgbClr val="FFFFFF"/>
                </a:solidFill>
                <a:latin typeface="Arial Unicode MS"/>
              </a:rPr>
              <a:t>❖</a:t>
            </a:r>
            <a:r>
              <a:rPr lang="en-US" sz="2100">
                <a:solidFill>
                  <a:srgbClr val="FFFFFF"/>
                </a:solidFill>
                <a:latin typeface="Arial"/>
              </a:rPr>
              <a:t>	Systolic BP is used as an indicator of MAP in prehospital care</a:t>
            </a:r>
          </a:p>
          <a:p>
            <a:pPr algn="just" marL="0" indent="457200" marR="0">
              <a:lnSpc>
                <a:spcPct val="110000"/>
              </a:lnSpc>
              <a:spcAft>
                <a:spcPts val="1680"/>
              </a:spcAft>
            </a:pPr>
            <a:r>
              <a:rPr lang="en-US" u="sng" sz="1900">
                <a:solidFill>
                  <a:srgbClr val="FFFFFF"/>
                </a:solidFill>
                <a:latin typeface="Tahoma"/>
              </a:rPr>
              <a:t>MAP= ((2x diastolic)+systolic)/3 Normal range is 70-110</a:t>
            </a:r>
          </a:p>
          <a:p>
            <a:pPr algn="just" marL="0" indent="127000" marR="0"/>
            <a:r>
              <a:rPr lang="en-US" sz="2100">
                <a:solidFill>
                  <a:srgbClr val="FFD600"/>
                </a:solidFill>
                <a:latin typeface="Arial"/>
              </a:rPr>
              <a:t>Take Home Message: Maintaining Blood Pressure is Critical</a:t>
            </a:r>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3648" y="1545336"/>
            <a:ext cx="6187440" cy="3541776"/>
          </a:xfrm>
          <a:prstGeom prst="rect">
            <a:avLst/>
          </a:prstGeom>
          <a:solidFill>
            <a:srgbClr val="7E57C2"/>
          </a:solidFill>
        </p:spPr>
        <p:txBody>
          <a:bodyPr lIns="0" tIns="0" rIns="0" bIns="0">
            <a:noAutofit/>
          </a:bodyPr>
          <a:p>
            <a:pPr marL="0" indent="0" marR="0">
              <a:spcAft>
                <a:spcPts val="1890"/>
              </a:spcAft>
            </a:pPr>
            <a:r>
              <a:rPr lang="en-US" u="sng" sz="2300">
                <a:solidFill>
                  <a:srgbClr val="FFFFFF"/>
                </a:solidFill>
                <a:latin typeface="Arial"/>
              </a:rPr>
              <a:t>Treatment:</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Protect C-spine alignment, consider facial trauma</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Document GCS</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Airway support per scope of practice</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Intubate severe TBI patients</a:t>
            </a:r>
          </a:p>
          <a:p>
            <a:pPr marL="0" indent="0" marR="0" defTabSz="309880">
              <a:tabLst>
                <a:tab pos="309880"/>
              </a:tabLst>
            </a:pPr>
            <a:r>
              <a:rPr lang="en-US" sz="1700">
                <a:solidFill>
                  <a:srgbClr val="FFFFFF"/>
                </a:solidFill>
                <a:latin typeface="Arial Unicode MS"/>
              </a:rPr>
              <a:t>❖</a:t>
            </a:r>
            <a:r>
              <a:rPr lang="en-US" sz="2100">
                <a:solidFill>
                  <a:srgbClr val="FFFFFF"/>
                </a:solidFill>
                <a:latin typeface="Arial"/>
              </a:rPr>
              <a:t>	Correct hypoxia</a:t>
            </a:r>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1002792" y="1539240"/>
            <a:ext cx="6080760" cy="2255520"/>
          </a:xfrm>
          <a:prstGeom prst="rect">
            <a:avLst/>
          </a:prstGeom>
          <a:solidFill>
            <a:srgbClr val="7E57C2"/>
          </a:solidFill>
        </p:spPr>
        <p:txBody>
          <a:bodyPr lIns="0" tIns="0" rIns="0" bIns="0">
            <a:noAutofit/>
          </a:bodyPr>
          <a:p>
            <a:pPr marL="0" indent="0" marR="0" defTabSz="346456">
              <a:spcAft>
                <a:spcPts val="1680"/>
              </a:spcAft>
              <a:tabLst>
                <a:tab pos="346456"/>
              </a:tabLst>
            </a:pPr>
            <a:r>
              <a:rPr lang="en-US" sz="1700">
                <a:solidFill>
                  <a:srgbClr val="FFFFFF"/>
                </a:solidFill>
                <a:latin typeface="Arial Unicode MS"/>
              </a:rPr>
              <a:t>❖</a:t>
            </a:r>
            <a:r>
              <a:rPr lang="en-US" sz="2100">
                <a:solidFill>
                  <a:srgbClr val="FFFFFF"/>
                </a:solidFill>
                <a:latin typeface="Arial"/>
              </a:rPr>
              <a:t>	The goal is to maintain normotension and adequate tissue perfusion.</a:t>
            </a:r>
          </a:p>
          <a:p>
            <a:pPr marL="0" indent="0" marR="0" defTabSz="340360">
              <a:lnSpc>
                <a:spcPct val="108000"/>
              </a:lnSpc>
              <a:spcAft>
                <a:spcPts val="1540"/>
              </a:spcAft>
              <a:tabLst>
                <a:tab pos="340360"/>
              </a:tabLst>
            </a:pPr>
            <a:r>
              <a:rPr lang="en-US" sz="1700">
                <a:solidFill>
                  <a:srgbClr val="FFFFFF"/>
                </a:solidFill>
                <a:latin typeface="Arial Unicode MS"/>
              </a:rPr>
              <a:t>❖</a:t>
            </a:r>
            <a:r>
              <a:rPr lang="en-US" sz="2100">
                <a:solidFill>
                  <a:srgbClr val="FFFFFF"/>
                </a:solidFill>
                <a:latin typeface="Arial"/>
              </a:rPr>
              <a:t>	A single episode of hypotension doubles mortality and increases morbidity.</a:t>
            </a:r>
          </a:p>
          <a:p>
            <a:pPr marL="0" indent="0" marR="0" defTabSz="309880">
              <a:lnSpc>
                <a:spcPct val="111000"/>
              </a:lnSpc>
              <a:tabLst>
                <a:tab pos="309880"/>
              </a:tabLst>
            </a:pPr>
            <a:r>
              <a:rPr lang="en-US" sz="1700">
                <a:solidFill>
                  <a:srgbClr val="FFFFFF"/>
                </a:solidFill>
                <a:latin typeface="Arial Unicode MS"/>
              </a:rPr>
              <a:t>❖</a:t>
            </a:r>
            <a:r>
              <a:rPr lang="en-US" sz="2100">
                <a:solidFill>
                  <a:srgbClr val="FFFFFF"/>
                </a:solidFill>
                <a:latin typeface="Arial"/>
              </a:rPr>
              <a:t>	Fluid resuscitation to maintain a systolic BP &gt;90</a:t>
            </a:r>
            <a:r>
              <a:rPr lang="en-US" sz="2500">
                <a:solidFill>
                  <a:srgbClr val="FFFFFF"/>
                </a:solidFill>
                <a:latin typeface="Arial"/>
              </a:rPr>
              <a:t>.</a:t>
            </a:r>
          </a:p>
        </p:txBody>
      </p:sp>
    </p:spTree>
  </p:cSld>
  <p:clrMapOvr>
    <a:overrideClrMapping bg1="lt1" tx1="dk1" bg2="lt2" tx2="dk2" accent1="accent1" accent2="accent2" accent3="accent3" accent4="accent4" accent5="accent5" accent6="accent6" hlink="hlink" folHlink="folHlink"/>
  </p:clrMapOvr>
</p:sld>
</file>

<file path=ppt/slides/slide24.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3648" y="1545336"/>
            <a:ext cx="3538728" cy="2901696"/>
          </a:xfrm>
          <a:prstGeom prst="rect">
            <a:avLst/>
          </a:prstGeom>
          <a:solidFill>
            <a:srgbClr val="7E57C2"/>
          </a:solidFill>
        </p:spPr>
        <p:txBody>
          <a:bodyPr lIns="0" tIns="0" rIns="0" bIns="0">
            <a:noAutofit/>
          </a:bodyPr>
          <a:p>
            <a:pPr marL="0" indent="0" marR="0">
              <a:spcAft>
                <a:spcPts val="1890"/>
              </a:spcAft>
            </a:pPr>
            <a:r>
              <a:rPr lang="en-US" u="sng" sz="2300">
                <a:solidFill>
                  <a:srgbClr val="FFFFFF"/>
                </a:solidFill>
                <a:latin typeface="Arial"/>
              </a:rPr>
              <a:t>Brain Targeted Therapy</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Glucose for hypoglycemia</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Sedatives for agitation</a:t>
            </a:r>
          </a:p>
          <a:p>
            <a:pPr marL="0" indent="0" marR="0" defTabSz="309880">
              <a:spcAft>
                <a:spcPts val="1680"/>
              </a:spcAft>
              <a:tabLst>
                <a:tab pos="309880"/>
              </a:tabLst>
            </a:pPr>
            <a:r>
              <a:rPr lang="en-US" sz="1700">
                <a:solidFill>
                  <a:srgbClr val="FFFFFF"/>
                </a:solidFill>
                <a:latin typeface="Arial Unicode MS"/>
              </a:rPr>
              <a:t>❖</a:t>
            </a:r>
            <a:r>
              <a:rPr lang="en-US" sz="2100">
                <a:solidFill>
                  <a:srgbClr val="FFFFFF"/>
                </a:solidFill>
                <a:latin typeface="Arial"/>
              </a:rPr>
              <a:t>	Analgesics for pain</a:t>
            </a:r>
          </a:p>
          <a:p>
            <a:pPr marL="0" indent="0" marR="0" defTabSz="309880">
              <a:tabLst>
                <a:tab pos="309880"/>
              </a:tabLst>
            </a:pPr>
            <a:r>
              <a:rPr lang="en-US" sz="1700">
                <a:solidFill>
                  <a:srgbClr val="FFFFFF"/>
                </a:solidFill>
                <a:latin typeface="Arial Unicode MS"/>
              </a:rPr>
              <a:t>❖</a:t>
            </a:r>
            <a:r>
              <a:rPr lang="en-US" sz="2100">
                <a:solidFill>
                  <a:srgbClr val="FFFFFF"/>
                </a:solidFill>
                <a:latin typeface="Arial"/>
              </a:rPr>
              <a:t>	Paralytics for ET intubation</a:t>
            </a:r>
          </a:p>
        </p:txBody>
      </p:sp>
    </p:spTree>
  </p:cSld>
  <p:clrMapOvr>
    <a:overrideClrMapping bg1="lt1" tx1="dk1" bg2="lt2" tx2="dk2" accent1="accent1" accent2="accent2" accent3="accent3" accent4="accent4" accent5="accent5" accent6="accent6" hlink="hlink" folHlink="folHlink"/>
  </p:clrMapOvr>
</p:sld>
</file>

<file path=ppt/slides/slide25.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3648" y="1542288"/>
            <a:ext cx="6903720" cy="2581656"/>
          </a:xfrm>
          <a:prstGeom prst="rect">
            <a:avLst/>
          </a:prstGeom>
          <a:solidFill>
            <a:srgbClr val="7E57C2"/>
          </a:solidFill>
        </p:spPr>
        <p:txBody>
          <a:bodyPr lIns="0" tIns="0" rIns="0" bIns="0">
            <a:noAutofit/>
          </a:bodyPr>
          <a:p>
            <a:pPr marL="0" indent="0" marR="0">
              <a:spcAft>
                <a:spcPts val="1890"/>
              </a:spcAft>
            </a:pPr>
            <a:r>
              <a:rPr lang="en-US" u="sng" sz="2300">
                <a:solidFill>
                  <a:srgbClr val="FFFFFF"/>
                </a:solidFill>
                <a:latin typeface="Arial"/>
              </a:rPr>
              <a:t>Destination Considerations</a:t>
            </a:r>
          </a:p>
          <a:p>
            <a:pPr marL="0" indent="0" marR="0" defTabSz="1060704">
              <a:spcAft>
                <a:spcPts val="1680"/>
              </a:spcAft>
              <a:tabLst>
                <a:tab pos="1060704"/>
                <a:tab algn="ctr" pos="2371344"/>
                <a:tab algn="r" pos="6315456"/>
                <a:tab pos="309880"/>
              </a:tabLst>
            </a:pPr>
            <a:r>
              <a:rPr lang="en-US" sz="1700">
                <a:solidFill>
                  <a:srgbClr val="FFFFFF"/>
                </a:solidFill>
                <a:latin typeface="Arial Unicode MS"/>
              </a:rPr>
              <a:t>❖</a:t>
            </a:r>
            <a:r>
              <a:rPr lang="en-US" sz="2100">
                <a:solidFill>
                  <a:srgbClr val="FFFFFF"/>
                </a:solidFill>
                <a:latin typeface="Arial"/>
              </a:rPr>
              <a:t>	GCS	14-15	—	Hospital Emergency Room</a:t>
            </a:r>
          </a:p>
          <a:p>
            <a:pPr marL="0" indent="0" marR="0" defTabSz="1060704">
              <a:spcAft>
                <a:spcPts val="1680"/>
              </a:spcAft>
              <a:tabLst>
                <a:tab pos="1060704"/>
                <a:tab algn="ctr" pos="2371344"/>
                <a:tab algn="r" pos="4943856"/>
                <a:tab pos="309880"/>
              </a:tabLst>
            </a:pPr>
            <a:r>
              <a:rPr lang="en-US" sz="1700">
                <a:solidFill>
                  <a:srgbClr val="FFFFFF"/>
                </a:solidFill>
                <a:latin typeface="Arial Unicode MS"/>
              </a:rPr>
              <a:t>❖</a:t>
            </a:r>
            <a:r>
              <a:rPr lang="en-US" sz="2100">
                <a:solidFill>
                  <a:srgbClr val="FFFFFF"/>
                </a:solidFill>
                <a:latin typeface="Arial"/>
              </a:rPr>
              <a:t>	GCS	9-13	—	Trauma Center</a:t>
            </a:r>
          </a:p>
          <a:p>
            <a:pPr marL="0" indent="0" marR="0" defTabSz="1060704">
              <a:tabLst>
                <a:tab pos="1060704"/>
                <a:tab algn="ctr" pos="2371344"/>
                <a:tab algn="r" pos="6827520"/>
                <a:tab pos="309880"/>
              </a:tabLst>
            </a:pPr>
            <a:r>
              <a:rPr lang="en-US" sz="1700">
                <a:solidFill>
                  <a:srgbClr val="FFFFFF"/>
                </a:solidFill>
                <a:latin typeface="Arial Unicode MS"/>
              </a:rPr>
              <a:t>❖</a:t>
            </a:r>
            <a:r>
              <a:rPr lang="en-US" sz="2100">
                <a:solidFill>
                  <a:srgbClr val="FFFFFF"/>
                </a:solidFill>
                <a:latin typeface="Arial"/>
              </a:rPr>
              <a:t>	GCS	&lt; 9	—	Trauma Center with severe TBI</a:t>
            </a:r>
          </a:p>
          <a:p>
            <a:pPr marL="0" indent="0" marR="0"/>
            <a:r>
              <a:rPr lang="en-US" sz="2100">
                <a:solidFill>
                  <a:srgbClr val="FFFFFF"/>
                </a:solidFill>
                <a:latin typeface="Arial"/>
              </a:rPr>
              <a:t>capabilities</a:t>
            </a:r>
          </a:p>
        </p:txBody>
      </p:sp>
    </p:spTree>
  </p:cSld>
  <p:clrMapOvr>
    <a:overrideClrMapping bg1="lt1" tx1="dk1" bg2="lt2" tx2="dk2" accent1="accent1" accent2="accent2" accent3="accent3" accent4="accent4" accent5="accent5" accent6="accent6" hlink="hlink" folHlink="folHlink"/>
  </p:clrMapOvr>
</p:sld>
</file>

<file path=ppt/slides/slide26.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15184" y="460248"/>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
        <p:nvSpPr>
          <p:cNvPr id="3" name=""/>
          <p:cNvSpPr/>
          <p:nvPr/>
        </p:nvSpPr>
        <p:spPr>
          <a:xfrm>
            <a:off x="999744" y="1121664"/>
            <a:ext cx="5547360" cy="4023360"/>
          </a:xfrm>
          <a:prstGeom prst="rect">
            <a:avLst/>
          </a:prstGeom>
          <a:solidFill>
            <a:srgbClr val="7E57C2"/>
          </a:solidFill>
        </p:spPr>
        <p:txBody>
          <a:bodyPr lIns="0" tIns="0" rIns="0" bIns="0">
            <a:noAutofit/>
          </a:bodyPr>
          <a:p>
            <a:pPr marL="0" indent="0" marR="0" defTabSz="329184">
              <a:lnSpc>
                <a:spcPct val="107000"/>
              </a:lnSpc>
              <a:spcAft>
                <a:spcPts val="1330"/>
              </a:spcAft>
              <a:tabLst>
                <a:tab pos="329184"/>
              </a:tabLst>
            </a:pPr>
            <a:r>
              <a:rPr lang="en-US" sz="1800">
                <a:solidFill>
                  <a:srgbClr val="FFFFFF"/>
                </a:solidFill>
                <a:latin typeface="Arial Unicode MS"/>
              </a:rPr>
              <a:t>❖</a:t>
            </a:r>
            <a:r>
              <a:rPr lang="en-US" sz="1900">
                <a:solidFill>
                  <a:srgbClr val="FFFFFF"/>
                </a:solidFill>
                <a:latin typeface="Arial"/>
              </a:rPr>
              <a:t>	Clinical practice should be evidence-based</a:t>
            </a:r>
          </a:p>
          <a:p>
            <a:pPr marL="0" indent="0" marR="0" defTabSz="329184">
              <a:lnSpc>
                <a:spcPct val="115000"/>
              </a:lnSpc>
              <a:spcAft>
                <a:spcPts val="1330"/>
              </a:spcAft>
              <a:tabLst>
                <a:tab pos="329184"/>
              </a:tabLst>
            </a:pPr>
            <a:r>
              <a:rPr lang="en-US" sz="1600">
                <a:solidFill>
                  <a:srgbClr val="FFFFFF"/>
                </a:solidFill>
                <a:latin typeface="Arial Unicode MS"/>
              </a:rPr>
              <a:t>❖</a:t>
            </a:r>
            <a:r>
              <a:rPr lang="en-US" sz="1900">
                <a:solidFill>
                  <a:srgbClr val="FFFFFF"/>
                </a:solidFill>
                <a:latin typeface="Arial"/>
              </a:rPr>
              <a:t>	Do early and repeated neurological assessments</a:t>
            </a:r>
          </a:p>
          <a:p>
            <a:pPr marL="0" indent="0" marR="0" defTabSz="329184">
              <a:lnSpc>
                <a:spcPct val="115000"/>
              </a:lnSpc>
              <a:spcAft>
                <a:spcPts val="1330"/>
              </a:spcAft>
              <a:tabLst>
                <a:tab pos="329184"/>
              </a:tabLst>
            </a:pPr>
            <a:r>
              <a:rPr lang="en-US" sz="1600">
                <a:solidFill>
                  <a:srgbClr val="FFD600"/>
                </a:solidFill>
                <a:latin typeface="Arial Unicode MS"/>
              </a:rPr>
              <a:t>❖</a:t>
            </a:r>
            <a:r>
              <a:rPr lang="en-US" sz="1900">
                <a:solidFill>
                  <a:srgbClr val="FFD600"/>
                </a:solidFill>
                <a:latin typeface="Arial"/>
              </a:rPr>
              <a:t>	Identify patients with severe TBI (GCS &lt; 9)</a:t>
            </a:r>
          </a:p>
          <a:p>
            <a:pPr marL="0" indent="0" marR="0" defTabSz="329184">
              <a:lnSpc>
                <a:spcPct val="115000"/>
              </a:lnSpc>
              <a:spcAft>
                <a:spcPts val="1330"/>
              </a:spcAft>
              <a:tabLst>
                <a:tab pos="329184"/>
              </a:tabLst>
            </a:pPr>
            <a:r>
              <a:rPr lang="en-US" sz="1600">
                <a:solidFill>
                  <a:srgbClr val="FFD600"/>
                </a:solidFill>
                <a:latin typeface="Arial Unicode MS"/>
              </a:rPr>
              <a:t>❖</a:t>
            </a:r>
            <a:r>
              <a:rPr lang="en-US" sz="1900">
                <a:solidFill>
                  <a:srgbClr val="FFD600"/>
                </a:solidFill>
                <a:latin typeface="Arial"/>
              </a:rPr>
              <a:t>	Avoid hypoxia, keep SaO2 &gt; 90%</a:t>
            </a:r>
          </a:p>
          <a:p>
            <a:pPr marL="0" indent="0" marR="0" defTabSz="329184">
              <a:lnSpc>
                <a:spcPct val="115000"/>
              </a:lnSpc>
              <a:spcAft>
                <a:spcPts val="1330"/>
              </a:spcAft>
              <a:tabLst>
                <a:tab pos="329184"/>
              </a:tabLst>
            </a:pPr>
            <a:r>
              <a:rPr lang="en-US" sz="1600">
                <a:solidFill>
                  <a:srgbClr val="FFD600"/>
                </a:solidFill>
                <a:latin typeface="Arial Unicode MS"/>
              </a:rPr>
              <a:t>❖</a:t>
            </a:r>
            <a:r>
              <a:rPr lang="en-US" sz="1900">
                <a:solidFill>
                  <a:srgbClr val="FFD600"/>
                </a:solidFill>
                <a:latin typeface="Arial"/>
              </a:rPr>
              <a:t>	Avoid hypotension, keep SBP &gt; 90mmHg</a:t>
            </a:r>
          </a:p>
          <a:p>
            <a:pPr marL="0" indent="0" marR="0" defTabSz="329184">
              <a:lnSpc>
                <a:spcPct val="115000"/>
              </a:lnSpc>
              <a:spcAft>
                <a:spcPts val="1120"/>
              </a:spcAft>
              <a:tabLst>
                <a:tab pos="329184"/>
              </a:tabLst>
            </a:pPr>
            <a:r>
              <a:rPr lang="en-US" sz="1600">
                <a:solidFill>
                  <a:srgbClr val="FFFFFF"/>
                </a:solidFill>
                <a:latin typeface="Arial Unicode MS"/>
              </a:rPr>
              <a:t>❖</a:t>
            </a:r>
            <a:r>
              <a:rPr lang="en-US" sz="1900">
                <a:solidFill>
                  <a:srgbClr val="FFFFFF"/>
                </a:solidFill>
                <a:latin typeface="Arial"/>
              </a:rPr>
              <a:t>	Hyperventilate only for clinical signs of herniation</a:t>
            </a:r>
          </a:p>
          <a:p>
            <a:pPr marL="0" indent="0" marR="0" defTabSz="329184">
              <a:lnSpc>
                <a:spcPct val="115000"/>
              </a:lnSpc>
              <a:tabLst>
                <a:tab pos="329184"/>
              </a:tabLst>
            </a:pPr>
            <a:r>
              <a:rPr lang="en-US" sz="1600">
                <a:solidFill>
                  <a:srgbClr val="FFFFFF"/>
                </a:solidFill>
                <a:latin typeface="Arial Unicode MS"/>
              </a:rPr>
              <a:t>❖</a:t>
            </a:r>
            <a:r>
              <a:rPr lang="en-US" sz="1900">
                <a:solidFill>
                  <a:srgbClr val="FFFFFF"/>
                </a:solidFill>
                <a:latin typeface="Arial"/>
              </a:rPr>
              <a:t>	Triage and transport TBI to appropriate facilities based on severit</a:t>
            </a:r>
            <a:r>
              <a:rPr lang="en-US" sz="2200">
                <a:solidFill>
                  <a:srgbClr val="FFFFFF"/>
                </a:solidFill>
                <a:latin typeface="Arial"/>
              </a:rPr>
              <a:t>y</a:t>
            </a:r>
          </a:p>
        </p:txBody>
      </p:sp>
    </p:spTree>
  </p:cSld>
  <p:clrMapOvr>
    <a:overrideClrMapping bg1="lt1" tx1="dk1" bg2="lt2" tx2="dk2" accent1="accent1" accent2="accent2" accent3="accent3" accent4="accent4" accent5="accent5" accent6="accent6" hlink="hlink" folHlink="folHlink"/>
  </p:clrMapOvr>
</p:sld>
</file>

<file path=ppt/slides/slide27.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405384" y="460248"/>
            <a:ext cx="4093464" cy="362712"/>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EMS and Sporting Events</a:t>
            </a:r>
          </a:p>
        </p:txBody>
      </p:sp>
      <p:sp>
        <p:nvSpPr>
          <p:cNvPr id="3" name=""/>
          <p:cNvSpPr/>
          <p:nvPr/>
        </p:nvSpPr>
        <p:spPr>
          <a:xfrm>
            <a:off x="667512" y="1740408"/>
            <a:ext cx="6873240" cy="1639824"/>
          </a:xfrm>
          <a:prstGeom prst="rect">
            <a:avLst/>
          </a:prstGeom>
          <a:solidFill>
            <a:srgbClr val="7E57C2"/>
          </a:solidFill>
        </p:spPr>
        <p:txBody>
          <a:bodyPr lIns="0" tIns="0" rIns="0" bIns="0">
            <a:noAutofit/>
          </a:bodyPr>
          <a:p>
            <a:pPr marL="0" indent="452628" marR="0"/>
            <a:r>
              <a:rPr lang="en-US" sz="2200">
                <a:solidFill>
                  <a:srgbClr val="FFFFFF"/>
                </a:solidFill>
                <a:latin typeface="Arial"/>
              </a:rPr>
              <a:t>If you are providing a medical stand-by at a sporting event where a medical trainer or other health care professional is providing primary medical care, it is important to have a face to face conversation with this individual commonly called a “MEDICAL TIMEOUT”.</a:t>
            </a:r>
          </a:p>
        </p:txBody>
      </p:sp>
    </p:spTree>
  </p:cSld>
  <p:clrMapOvr>
    <a:overrideClrMapping bg1="lt1" tx1="dk1" bg2="lt2" tx2="dk2" accent1="accent1" accent2="accent2" accent3="accent3" accent4="accent4" accent5="accent5" accent6="accent6" hlink="hlink" folHlink="folHlink"/>
  </p:clrMapOvr>
</p:sld>
</file>

<file path=ppt/slides/slide28.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612648" y="460248"/>
            <a:ext cx="6467856" cy="350520"/>
          </a:xfrm>
          <a:prstGeom prst="rect">
            <a:avLst/>
          </a:prstGeom>
          <a:solidFill>
            <a:srgbClr val="7E57C2"/>
          </a:solidFill>
        </p:spPr>
        <p:txBody>
          <a:bodyPr lIns="0" tIns="0" rIns="0" bIns="0" wrap="none">
            <a:noAutofit/>
          </a:bodyPr>
          <a:p>
            <a:pPr algn="r" marL="0" indent="0" marR="415104"/>
            <a:r>
              <a:rPr lang="en-US" b="1" sz="2600">
                <a:solidFill>
                  <a:srgbClr val="FFFFFF"/>
                </a:solidFill>
                <a:latin typeface="Arial"/>
              </a:rPr>
              <a:t>EMS and Sporting Events</a:t>
            </a:r>
          </a:p>
        </p:txBody>
      </p:sp>
      <p:sp>
        <p:nvSpPr>
          <p:cNvPr id="3" name=""/>
          <p:cNvSpPr/>
          <p:nvPr/>
        </p:nvSpPr>
        <p:spPr>
          <a:xfrm>
            <a:off x="612648" y="1133856"/>
            <a:ext cx="6467856" cy="2535936"/>
          </a:xfrm>
          <a:prstGeom prst="rect">
            <a:avLst/>
          </a:prstGeom>
          <a:solidFill>
            <a:srgbClr val="7E57C2"/>
          </a:solidFill>
        </p:spPr>
        <p:txBody>
          <a:bodyPr lIns="0" tIns="0" rIns="0" bIns="0">
            <a:noAutofit/>
          </a:bodyPr>
          <a:p>
            <a:pPr marL="0" indent="12192" marR="0">
              <a:spcAft>
                <a:spcPts val="1750"/>
              </a:spcAft>
            </a:pPr>
            <a:r>
              <a:rPr lang="en-US" u="sng" sz="2200">
                <a:solidFill>
                  <a:srgbClr val="FFFFFF"/>
                </a:solidFill>
                <a:latin typeface="Arial"/>
              </a:rPr>
              <a:t>Medical TimeOut:</a:t>
            </a:r>
          </a:p>
          <a:p>
            <a:pPr marL="0" indent="12192" marR="0" defTabSz="612648">
              <a:tabLst>
                <a:tab pos="612648"/>
              </a:tabLst>
            </a:pPr>
            <a:r>
              <a:rPr lang="en-US" sz="2100">
                <a:solidFill>
                  <a:srgbClr val="FFFFFF"/>
                </a:solidFill>
                <a:latin typeface="Arial"/>
              </a:rPr>
              <a:t>•	Discuss the event for the day.</a:t>
            </a:r>
          </a:p>
          <a:p>
            <a:pPr marL="0" indent="12192" marR="0" defTabSz="612648">
              <a:tabLst>
                <a:tab pos="612648"/>
              </a:tabLst>
            </a:pPr>
            <a:r>
              <a:rPr lang="en-US" sz="2100">
                <a:solidFill>
                  <a:srgbClr val="FFFFFF"/>
                </a:solidFill>
                <a:latin typeface="Arial"/>
              </a:rPr>
              <a:t>•	Discuss how EMS will be contacted if needed.</a:t>
            </a:r>
          </a:p>
          <a:p>
            <a:pPr marL="433392" indent="-406400" marR="0" defTabSz="817440">
              <a:tabLst>
                <a:tab pos="817440"/>
              </a:tabLst>
            </a:pPr>
            <a:r>
              <a:rPr lang="en-US" sz="2100">
                <a:solidFill>
                  <a:srgbClr val="FFFFFF"/>
                </a:solidFill>
                <a:latin typeface="Arial"/>
              </a:rPr>
              <a:t>•	Discuss if there any known medical issues with the athletes.</a:t>
            </a:r>
          </a:p>
          <a:p>
            <a:pPr marL="433392" indent="-406400" marR="0" defTabSz="817440">
              <a:tabLst>
                <a:tab pos="817440"/>
              </a:tabLst>
            </a:pPr>
            <a:r>
              <a:rPr lang="en-US" sz="2100">
                <a:solidFill>
                  <a:srgbClr val="FFFFFF"/>
                </a:solidFill>
                <a:latin typeface="Arial"/>
              </a:rPr>
              <a:t>•	Any other pertinent information regarding medical emergencies during the event.</a:t>
            </a:r>
          </a:p>
        </p:txBody>
      </p:sp>
    </p:spTree>
  </p:cSld>
  <p:clrMapOvr>
    <a:overrideClrMapping bg1="lt1" tx1="dk1" bg2="lt2" tx2="dk2" accent1="accent1" accent2="accent2" accent3="accent3" accent4="accent4" accent5="accent5" accent6="accent6" hlink="hlink" folHlink="folHlink"/>
  </p:clrMapOvr>
</p:sld>
</file>

<file path=ppt/slides/slide29.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2420112" y="1530096"/>
            <a:ext cx="4309872" cy="3602736"/>
          </a:xfrm>
          <a:prstGeom prst="rect">
            <a:avLst/>
          </a:prstGeom>
        </p:spPr>
      </p:pic>
      <p:sp>
        <p:nvSpPr>
          <p:cNvPr id="3" name=""/>
          <p:cNvSpPr/>
          <p:nvPr/>
        </p:nvSpPr>
        <p:spPr>
          <a:xfrm>
            <a:off x="3739896" y="460248"/>
            <a:ext cx="1664208" cy="292608"/>
          </a:xfrm>
          <a:prstGeom prst="rect">
            <a:avLst/>
          </a:prstGeom>
          <a:solidFill>
            <a:srgbClr val="7E57C2"/>
          </a:solidFill>
        </p:spPr>
        <p:txBody>
          <a:bodyPr lIns="0" tIns="0" rIns="0" bIns="0" wrap="none">
            <a:noAutofit/>
          </a:bodyPr>
          <a:p>
            <a:pPr algn="ctr" marL="0" indent="0" marR="0">
              <a:spcBef>
                <a:spcPts val="2240"/>
              </a:spcBef>
            </a:pPr>
            <a:r>
              <a:rPr lang="en-US" b="1" sz="2600">
                <a:solidFill>
                  <a:srgbClr val="FFFFFF"/>
                </a:solidFill>
                <a:latin typeface="Arial"/>
              </a:rPr>
              <a:t>Questions</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4096512" y="2109216"/>
            <a:ext cx="1463040" cy="1213104"/>
          </a:xfrm>
          <a:prstGeom prst="rect">
            <a:avLst/>
          </a:prstGeom>
        </p:spPr>
      </p:pic>
      <p:pic>
        <p:nvPicPr>
          <p:cNvPr id="3" name=""/>
          <p:cNvPicPr>
            <a:picLocks noChangeAspect="1"/>
          </p:cNvPicPr>
          <p:nvPr/>
        </p:nvPicPr>
        <p:blipFill>
          <a:blip r:embed="rPictId1"/>
          <a:stretch>
            <a:fillRect/>
          </a:stretch>
        </p:blipFill>
        <p:spPr>
          <a:xfrm>
            <a:off x="4233672" y="3733800"/>
            <a:ext cx="1274064" cy="1274064"/>
          </a:xfrm>
          <a:prstGeom prst="rect">
            <a:avLst/>
          </a:prstGeom>
        </p:spPr>
      </p:pic>
      <p:sp>
        <p:nvSpPr>
          <p:cNvPr id="4" name=""/>
          <p:cNvSpPr/>
          <p:nvPr/>
        </p:nvSpPr>
        <p:spPr>
          <a:xfrm>
            <a:off x="2084832" y="588264"/>
            <a:ext cx="4974336" cy="365760"/>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Two areas of focus tonight are</a:t>
            </a:r>
          </a:p>
        </p:txBody>
      </p:sp>
      <p:sp>
        <p:nvSpPr>
          <p:cNvPr id="5" name=""/>
          <p:cNvSpPr/>
          <p:nvPr/>
        </p:nvSpPr>
        <p:spPr>
          <a:xfrm>
            <a:off x="3730752" y="1758696"/>
            <a:ext cx="2145792" cy="249936"/>
          </a:xfrm>
          <a:prstGeom prst="rect">
            <a:avLst/>
          </a:prstGeom>
          <a:solidFill>
            <a:srgbClr val="7E57C2"/>
          </a:solidFill>
        </p:spPr>
        <p:txBody>
          <a:bodyPr lIns="0" tIns="0" rIns="0" bIns="0" wrap="none">
            <a:noAutofit/>
          </a:bodyPr>
          <a:p>
            <a:pPr marL="0" indent="0" marR="0"/>
            <a:r>
              <a:rPr lang="en-US" sz="2100">
                <a:solidFill>
                  <a:srgbClr val="FFFFFF"/>
                </a:solidFill>
                <a:latin typeface="Tahoma"/>
              </a:rPr>
              <a:t>Commotio Cordis</a:t>
            </a:r>
          </a:p>
        </p:txBody>
      </p:sp>
      <p:sp>
        <p:nvSpPr>
          <p:cNvPr id="6" name=""/>
          <p:cNvSpPr/>
          <p:nvPr/>
        </p:nvSpPr>
        <p:spPr>
          <a:xfrm>
            <a:off x="3337560" y="3432048"/>
            <a:ext cx="2926080" cy="304800"/>
          </a:xfrm>
          <a:prstGeom prst="rect">
            <a:avLst/>
          </a:prstGeom>
          <a:solidFill>
            <a:srgbClr val="7E57C2"/>
          </a:solidFill>
        </p:spPr>
        <p:txBody>
          <a:bodyPr lIns="0" tIns="0" rIns="0" bIns="0" wrap="none">
            <a:noAutofit/>
          </a:bodyPr>
          <a:p>
            <a:pPr algn="ctr" marL="0" indent="0" marR="0"/>
            <a:r>
              <a:rPr lang="en-US" sz="2100">
                <a:solidFill>
                  <a:srgbClr val="FFFFFF"/>
                </a:solidFill>
                <a:latin typeface="Tahoma"/>
              </a:rPr>
              <a:t>Traumatic Brain Injuries</a:t>
            </a:r>
          </a:p>
        </p:txBody>
      </p:sp>
    </p:spTree>
  </p:cSld>
  <p:clrMapOvr>
    <a:overrideClrMapping bg1="lt1" tx1="dk1" bg2="lt2" tx2="dk2" accent1="accent1" accent2="accent2" accent3="accent3" accent4="accent4" accent5="accent5" accent6="accent6" hlink="hlink" folHlink="folHlink"/>
  </p:clrMapOvr>
</p:sld>
</file>

<file path=ppt/slides/slide30.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466344" y="509016"/>
            <a:ext cx="8333232" cy="1100328"/>
          </a:xfrm>
          <a:prstGeom prst="rect">
            <a:avLst/>
          </a:prstGeom>
          <a:solidFill>
            <a:srgbClr val="7E57C2"/>
          </a:solidFill>
        </p:spPr>
        <p:txBody>
          <a:bodyPr lIns="0" tIns="0" rIns="0" bIns="0">
            <a:noAutofit/>
          </a:bodyPr>
          <a:p>
            <a:pPr algn="ctr" marL="0" indent="0" marR="0">
              <a:lnSpc>
                <a:spcPct val="105000"/>
              </a:lnSpc>
            </a:pPr>
            <a:r>
              <a:rPr lang="en-US" b="1" sz="4300">
                <a:solidFill>
                  <a:srgbClr val="FFFFFF"/>
                </a:solidFill>
                <a:latin typeface="Arial"/>
              </a:rPr>
              <a:t>Treating athletes with injuries is a team event.</a:t>
            </a:r>
          </a:p>
        </p:txBody>
      </p:sp>
    </p:spTree>
  </p:cSld>
  <p:clrMapOvr>
    <a:overrideClrMapping bg1="lt1" tx1="dk1" bg2="lt2" tx2="dk2" accent1="accent1" accent2="accent2" accent3="accent3" accent4="accent4" accent5="accent5" accent6="accent6" hlink="hlink" folHlink="folHlink"/>
  </p:clrMapOvr>
</p:sld>
</file>

<file path=ppt/slides/slide31.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3468624" y="496824"/>
            <a:ext cx="2215896" cy="405384"/>
          </a:xfrm>
          <a:prstGeom prst="rect">
            <a:avLst/>
          </a:prstGeom>
          <a:solidFill>
            <a:srgbClr val="7E57C2"/>
          </a:solidFill>
        </p:spPr>
        <p:txBody>
          <a:bodyPr lIns="0" tIns="0" rIns="0" bIns="0" wrap="none">
            <a:noAutofit/>
          </a:bodyPr>
          <a:p>
            <a:pPr algn="ctr" marL="0" indent="0" marR="0"/>
            <a:r>
              <a:rPr lang="en-US" b="1" sz="3800">
                <a:solidFill>
                  <a:srgbClr val="FFFFFF"/>
                </a:solidFill>
                <a:latin typeface="Arial"/>
              </a:rPr>
              <a:t>Hands on</a:t>
            </a:r>
          </a:p>
        </p:txBody>
      </p:sp>
      <p:sp>
        <p:nvSpPr>
          <p:cNvPr id="3" name=""/>
          <p:cNvSpPr/>
          <p:nvPr/>
        </p:nvSpPr>
        <p:spPr>
          <a:xfrm>
            <a:off x="384048" y="1588008"/>
            <a:ext cx="7056120" cy="1365504"/>
          </a:xfrm>
          <a:prstGeom prst="rect">
            <a:avLst/>
          </a:prstGeom>
          <a:solidFill>
            <a:srgbClr val="7E57C2"/>
          </a:solidFill>
        </p:spPr>
        <p:txBody>
          <a:bodyPr lIns="0" tIns="0" rIns="0" bIns="0">
            <a:noAutofit/>
          </a:bodyPr>
          <a:p>
            <a:pPr marL="0" indent="0" marR="0">
              <a:spcAft>
                <a:spcPts val="1260"/>
              </a:spcAft>
            </a:pPr>
            <a:r>
              <a:rPr lang="en-US" sz="1800">
                <a:solidFill>
                  <a:srgbClr val="FFFFFF"/>
                </a:solidFill>
                <a:latin typeface="Arial Unicode MS"/>
              </a:rPr>
              <a:t>We will go over equipment and how to remove certain equipment.</a:t>
            </a:r>
          </a:p>
          <a:p>
            <a:pPr marL="0" indent="0" marR="0">
              <a:spcAft>
                <a:spcPts val="1260"/>
              </a:spcAft>
            </a:pPr>
            <a:r>
              <a:rPr lang="en-US" sz="1800">
                <a:solidFill>
                  <a:srgbClr val="FFFFFF"/>
                </a:solidFill>
                <a:latin typeface="Arial Unicode MS"/>
              </a:rPr>
              <a:t>We will discuss proper ways to transfer patients.</a:t>
            </a:r>
          </a:p>
          <a:p>
            <a:pPr marL="0" indent="0" marR="0"/>
            <a:r>
              <a:rPr lang="en-US" sz="1800">
                <a:solidFill>
                  <a:srgbClr val="FFFFFF"/>
                </a:solidFill>
                <a:latin typeface="Arial Unicode MS"/>
              </a:rPr>
              <a:t>We will break into 4 small groups for scenarios.</a:t>
            </a: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1792705" y="2084471"/>
            <a:ext cx="1434766" cy="1726531"/>
          </a:xfrm>
          <a:prstGeom prst="rect">
            <a:avLst/>
          </a:prstGeom>
        </p:spPr>
      </p:pic>
      <p:pic>
        <p:nvPicPr>
          <p:cNvPr id="3" name=""/>
          <p:cNvPicPr>
            <a:picLocks noChangeAspect="1"/>
          </p:cNvPicPr>
          <p:nvPr/>
        </p:nvPicPr>
        <p:blipFill>
          <a:blip r:embed="rPictId1"/>
          <a:stretch>
            <a:fillRect/>
          </a:stretch>
        </p:blipFill>
        <p:spPr>
          <a:xfrm>
            <a:off x="4427621" y="1928060"/>
            <a:ext cx="2851484" cy="1747587"/>
          </a:xfrm>
          <a:prstGeom prst="rect">
            <a:avLst/>
          </a:prstGeom>
        </p:spPr>
      </p:pic>
      <p:sp>
        <p:nvSpPr>
          <p:cNvPr id="4" name=""/>
          <p:cNvSpPr/>
          <p:nvPr/>
        </p:nvSpPr>
        <p:spPr>
          <a:xfrm>
            <a:off x="3140242" y="568492"/>
            <a:ext cx="2863515" cy="291765"/>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Commotio Cordis</a:t>
            </a: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3294888" y="2557272"/>
            <a:ext cx="2554224" cy="2368296"/>
          </a:xfrm>
          <a:prstGeom prst="rect">
            <a:avLst/>
          </a:prstGeom>
        </p:spPr>
      </p:pic>
      <p:sp>
        <p:nvSpPr>
          <p:cNvPr id="3" name=""/>
          <p:cNvSpPr/>
          <p:nvPr/>
        </p:nvSpPr>
        <p:spPr>
          <a:xfrm>
            <a:off x="3142488" y="591312"/>
            <a:ext cx="2862072" cy="289560"/>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Commotio Cordis</a:t>
            </a:r>
          </a:p>
        </p:txBody>
      </p:sp>
      <p:sp>
        <p:nvSpPr>
          <p:cNvPr id="4" name=""/>
          <p:cNvSpPr/>
          <p:nvPr/>
        </p:nvSpPr>
        <p:spPr>
          <a:xfrm>
            <a:off x="390144" y="1274064"/>
            <a:ext cx="8321040" cy="880872"/>
          </a:xfrm>
          <a:prstGeom prst="rect">
            <a:avLst/>
          </a:prstGeom>
          <a:solidFill>
            <a:srgbClr val="7E57C2"/>
          </a:solidFill>
        </p:spPr>
        <p:txBody>
          <a:bodyPr lIns="0" tIns="0" rIns="0" bIns="0">
            <a:noAutofit/>
          </a:bodyPr>
          <a:p>
            <a:pPr marL="0" indent="457200" marR="0">
              <a:lnSpc>
                <a:spcPct val="129000"/>
              </a:lnSpc>
            </a:pPr>
            <a:r>
              <a:rPr lang="en-US" sz="1600">
                <a:solidFill>
                  <a:srgbClr val="FFFFFF"/>
                </a:solidFill>
                <a:latin typeface="Tahoma"/>
              </a:rPr>
              <a:t>Commotio cordis is a rare event that occurs when blunt force is taken to the chest during a specific point in the cardiac cycle. If rapid treatment is not provided, commotio cordis has a 97% fatality rate.</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1581912" y="2983992"/>
            <a:ext cx="5980176" cy="1392936"/>
          </a:xfrm>
          <a:prstGeom prst="rect">
            <a:avLst/>
          </a:prstGeom>
        </p:spPr>
      </p:pic>
      <p:sp>
        <p:nvSpPr>
          <p:cNvPr id="3" name=""/>
          <p:cNvSpPr/>
          <p:nvPr/>
        </p:nvSpPr>
        <p:spPr>
          <a:xfrm>
            <a:off x="3142488" y="591312"/>
            <a:ext cx="2862072" cy="289560"/>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Commotio Cordis</a:t>
            </a:r>
          </a:p>
        </p:txBody>
      </p:sp>
      <p:sp>
        <p:nvSpPr>
          <p:cNvPr id="4" name=""/>
          <p:cNvSpPr/>
          <p:nvPr/>
        </p:nvSpPr>
        <p:spPr>
          <a:xfrm>
            <a:off x="1005840" y="1527048"/>
            <a:ext cx="7135368" cy="801624"/>
          </a:xfrm>
          <a:prstGeom prst="rect">
            <a:avLst/>
          </a:prstGeom>
          <a:solidFill>
            <a:srgbClr val="7E57C2"/>
          </a:solidFill>
        </p:spPr>
        <p:txBody>
          <a:bodyPr lIns="0" tIns="0" rIns="0" bIns="0">
            <a:noAutofit/>
          </a:bodyPr>
          <a:p>
            <a:pPr marL="0" indent="451104" marR="0">
              <a:lnSpc>
                <a:spcPct val="112000"/>
              </a:lnSpc>
            </a:pPr>
            <a:r>
              <a:rPr lang="en-US" sz="1600">
                <a:solidFill>
                  <a:srgbClr val="FFFFFF"/>
                </a:solidFill>
                <a:latin typeface="Tahoma"/>
              </a:rPr>
              <a:t>Ventricular fibrillation (v-fib) is the most common cardiac arrhythmia caused during commotio cordis, and rapid defibrillation required to restore normal cardiac electrical activity.</a:t>
            </a: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73096" y="591312"/>
            <a:ext cx="3800856" cy="289560"/>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Commotio Cordis -EMS</a:t>
            </a:r>
          </a:p>
        </p:txBody>
      </p:sp>
      <p:sp>
        <p:nvSpPr>
          <p:cNvPr id="3" name=""/>
          <p:cNvSpPr/>
          <p:nvPr/>
        </p:nvSpPr>
        <p:spPr>
          <a:xfrm>
            <a:off x="1002792" y="1530096"/>
            <a:ext cx="7205472" cy="2124456"/>
          </a:xfrm>
          <a:prstGeom prst="rect">
            <a:avLst/>
          </a:prstGeom>
          <a:solidFill>
            <a:srgbClr val="7E57C2"/>
          </a:solidFill>
        </p:spPr>
        <p:txBody>
          <a:bodyPr lIns="0" tIns="0" rIns="0" bIns="0">
            <a:noAutofit/>
          </a:bodyPr>
          <a:p>
            <a:pPr marL="0" indent="454152" marR="0">
              <a:lnSpc>
                <a:spcPct val="113000"/>
              </a:lnSpc>
              <a:spcAft>
                <a:spcPts val="1330"/>
              </a:spcAft>
            </a:pPr>
            <a:r>
              <a:rPr lang="en-US" sz="1600">
                <a:solidFill>
                  <a:srgbClr val="FFFFFF"/>
                </a:solidFill>
                <a:latin typeface="Tahoma"/>
              </a:rPr>
              <a:t>Prehospital treatment of commotio cordis starts with early recognition and fast defibrillation.</a:t>
            </a:r>
          </a:p>
          <a:p>
            <a:pPr marL="0" indent="454152" marR="0">
              <a:lnSpc>
                <a:spcPct val="113000"/>
              </a:lnSpc>
              <a:spcAft>
                <a:spcPts val="1330"/>
              </a:spcAft>
            </a:pPr>
            <a:r>
              <a:rPr lang="en-US" sz="1600">
                <a:solidFill>
                  <a:srgbClr val="FFFFFF"/>
                </a:solidFill>
                <a:latin typeface="Tahoma"/>
              </a:rPr>
              <a:t>Standard resuscitation protocols or post resuscitation protocols should be followed.</a:t>
            </a:r>
          </a:p>
          <a:p>
            <a:pPr marL="0" indent="454152" marR="0">
              <a:lnSpc>
                <a:spcPct val="113000"/>
              </a:lnSpc>
            </a:pPr>
            <a:r>
              <a:rPr lang="en-US" sz="1600">
                <a:solidFill>
                  <a:srgbClr val="FFFFFF"/>
                </a:solidFill>
                <a:latin typeface="Tahoma"/>
              </a:rPr>
              <a:t>Rapid transport to an appropriate cardiac center is preferred. This is a scenario when air medical should be considered.</a:t>
            </a:r>
          </a:p>
        </p:txBody>
      </p:sp>
      <p:sp>
        <p:nvSpPr>
          <p:cNvPr id="4" name=""/>
          <p:cNvSpPr/>
          <p:nvPr/>
        </p:nvSpPr>
        <p:spPr>
          <a:xfrm>
            <a:off x="1466088" y="4276344"/>
            <a:ext cx="6092952" cy="246888"/>
          </a:xfrm>
          <a:prstGeom prst="rect">
            <a:avLst/>
          </a:prstGeom>
          <a:solidFill>
            <a:srgbClr val="7E57C2"/>
          </a:solidFill>
        </p:spPr>
        <p:txBody>
          <a:bodyPr lIns="0" tIns="0" rIns="0" bIns="0" wrap="none">
            <a:noAutofit/>
          </a:bodyPr>
          <a:p>
            <a:pPr marL="0" indent="0" marR="0"/>
            <a:r>
              <a:rPr lang="en-US" sz="1600">
                <a:solidFill>
                  <a:srgbClr val="F1C232"/>
                </a:solidFill>
                <a:latin typeface="Tahoma"/>
              </a:rPr>
              <a:t>*Remember to take into consideration potential c-spine injuries.</a:t>
            </a: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sp>
        <p:nvSpPr>
          <p:cNvPr id="2" name=""/>
          <p:cNvSpPr/>
          <p:nvPr/>
        </p:nvSpPr>
        <p:spPr>
          <a:xfrm>
            <a:off x="2673096" y="591312"/>
            <a:ext cx="3800856" cy="289560"/>
          </a:xfrm>
          <a:prstGeom prst="rect">
            <a:avLst/>
          </a:prstGeom>
          <a:solidFill>
            <a:srgbClr val="7E57C2"/>
          </a:solidFill>
        </p:spPr>
        <p:txBody>
          <a:bodyPr lIns="0" tIns="0" rIns="0" bIns="0" wrap="none">
            <a:noAutofit/>
          </a:bodyPr>
          <a:p>
            <a:pPr algn="ctr" marL="0" indent="0" marR="0"/>
            <a:r>
              <a:rPr lang="en-US" b="1" sz="2600">
                <a:solidFill>
                  <a:srgbClr val="FFFFFF"/>
                </a:solidFill>
                <a:latin typeface="Arial"/>
              </a:rPr>
              <a:t>Commotio Cordis -EMS</a:t>
            </a: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7E57C2"/>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3374136" y="1737360"/>
            <a:ext cx="2398776" cy="2401824"/>
          </a:xfrm>
          <a:prstGeom prst="rect">
            <a:avLst/>
          </a:prstGeom>
        </p:spPr>
      </p:pic>
      <p:sp>
        <p:nvSpPr>
          <p:cNvPr id="3" name=""/>
          <p:cNvSpPr/>
          <p:nvPr/>
        </p:nvSpPr>
        <p:spPr>
          <a:xfrm>
            <a:off x="2615184" y="591312"/>
            <a:ext cx="3907536" cy="353568"/>
          </a:xfrm>
          <a:prstGeom prst="rect">
            <a:avLst/>
          </a:prstGeom>
          <a:solidFill>
            <a:srgbClr val="7E57C2"/>
          </a:solidFill>
        </p:spPr>
        <p:txBody>
          <a:bodyPr lIns="0" tIns="0" rIns="0" bIns="0" wrap="none">
            <a:noAutofit/>
          </a:bodyPr>
          <a:p>
            <a:pPr marL="0" indent="0" marR="0"/>
            <a:r>
              <a:rPr lang="en-US" b="1" sz="2600">
                <a:solidFill>
                  <a:srgbClr val="FFFFFF"/>
                </a:solidFill>
                <a:latin typeface="Arial"/>
              </a:rPr>
              <a:t>Traumatic Brain Injuries</a:t>
            </a:r>
          </a:p>
        </p:txBody>
      </p:sp>
    </p:spTree>
  </p:cSld>
  <p:clrMapOvr>
    <a:overrideClrMapping bg1="lt1" tx1="dk1" bg2="lt2" tx2="dk2" accent1="accent1" accent2="accent2" accent3="accent3" accent4="accent4" accent5="accent5" accent6="accent6" hlink="hlink" folHlink="folHlink"/>
  </p:clrMapOvr>
</p:sld>
</file>

<file path=ppt/theme/theme.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core.xml><?xml version="1.0" encoding="utf-8"?>
<cp:coreProperties xmlns:cp="http://schemas.openxmlformats.org/package/2006/metadata/core-properties" xmlns:dc="http://purl.org/dc/elements/1.1/">
  <dc:title>Sports Related Injuries and TBIs</dc:title>
  <dc:subject/>
  <dc:creator/>
  <cp:keywords/>
</cp:coreProperties>
</file>